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72" r:id="rId2"/>
    <p:sldId id="271" r:id="rId3"/>
    <p:sldId id="270" r:id="rId4"/>
    <p:sldId id="269" r:id="rId5"/>
    <p:sldId id="268" r:id="rId6"/>
    <p:sldId id="267" r:id="rId7"/>
    <p:sldId id="266" r:id="rId8"/>
    <p:sldId id="265" r:id="rId9"/>
    <p:sldId id="275" r:id="rId10"/>
    <p:sldId id="264" r:id="rId11"/>
    <p:sldId id="263" r:id="rId12"/>
    <p:sldId id="262" r:id="rId13"/>
    <p:sldId id="261" r:id="rId14"/>
    <p:sldId id="260" r:id="rId15"/>
    <p:sldId id="259" r:id="rId16"/>
    <p:sldId id="276" r:id="rId17"/>
    <p:sldId id="281" r:id="rId18"/>
    <p:sldId id="258" r:id="rId19"/>
    <p:sldId id="273" r:id="rId20"/>
    <p:sldId id="277" r:id="rId21"/>
    <p:sldId id="278" r:id="rId22"/>
    <p:sldId id="279" r:id="rId23"/>
    <p:sldId id="257"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C117-8A91-BCD4-A172-0251809E7AA4}" v="34" dt="2023-11-02T10:46:34.102"/>
    <p1510:client id="{64ED006C-FFF6-41B2-929D-BAB33C2E41EB}" v="220" dt="2023-11-02T10:42:54.967"/>
    <p1510:client id="{75344B74-D6B4-CC9E-5F36-CACF4AC42394}" v="1" dt="2023-11-02T10:44:05.706"/>
    <p1510:client id="{ADB4B1F0-6788-AA08-C93F-D6D2530B8F7A}" v="25" dt="2023-11-02T07:55:09.600"/>
    <p1510:client id="{B3ABC8C7-76BB-4D38-BC39-24B02F36A0A6}" v="17" dt="2023-11-02T08:19:39.049"/>
    <p1510:client id="{C9CB4720-021C-33E9-A20D-25CD0F54E942}" v="226" dt="2023-11-02T10:41:04.850"/>
    <p1510:client id="{F7D3810E-97ED-518F-CE86-3450BE0A973C}" v="347" dt="2023-11-02T07:40:34.144"/>
    <p1510:client id="{FCC48DB6-E927-4516-951E-652280DA719E}" v="309" dt="2023-11-02T09:37:23.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762B2-93E9-4A64-9617-E67DC48B0AF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615A4B-EDDF-4DB4-8263-71AE43FA2F4C}">
      <dgm:prSet/>
      <dgm:spPr/>
      <dgm:t>
        <a:bodyPr/>
        <a:lstStyle/>
        <a:p>
          <a:pPr rtl="0"/>
          <a:r>
            <a:rPr lang="en-US"/>
            <a:t>LSTM</a:t>
          </a:r>
          <a:r>
            <a:rPr lang="en-US">
              <a:latin typeface="Century Gothic" panose="020B0502020202020204"/>
            </a:rPr>
            <a:t> </a:t>
          </a:r>
          <a:endParaRPr lang="en-US"/>
        </a:p>
      </dgm:t>
    </dgm:pt>
    <dgm:pt modelId="{5AA13020-5D30-4909-A68D-C585A6414046}" type="parTrans" cxnId="{54E1BBBF-EB88-41C5-A9FE-5C6073D81A9E}">
      <dgm:prSet/>
      <dgm:spPr/>
      <dgm:t>
        <a:bodyPr/>
        <a:lstStyle/>
        <a:p>
          <a:endParaRPr lang="en-US"/>
        </a:p>
      </dgm:t>
    </dgm:pt>
    <dgm:pt modelId="{52F58840-B67E-4F28-A70B-C6963A79F0BE}" type="sibTrans" cxnId="{54E1BBBF-EB88-41C5-A9FE-5C6073D81A9E}">
      <dgm:prSet/>
      <dgm:spPr/>
      <dgm:t>
        <a:bodyPr/>
        <a:lstStyle/>
        <a:p>
          <a:endParaRPr lang="en-US"/>
        </a:p>
      </dgm:t>
    </dgm:pt>
    <dgm:pt modelId="{38C11EC3-B1D1-4FE6-B783-914D00EB54D4}">
      <dgm:prSet/>
      <dgm:spPr/>
      <dgm:t>
        <a:bodyPr/>
        <a:lstStyle/>
        <a:p>
          <a:r>
            <a:rPr lang="en-US"/>
            <a:t>Word Embeddings</a:t>
          </a:r>
        </a:p>
      </dgm:t>
    </dgm:pt>
    <dgm:pt modelId="{71870FEA-DFE6-48D6-9B80-8141E210F11C}" type="parTrans" cxnId="{A178915A-585B-4425-B794-0A3601D73138}">
      <dgm:prSet/>
      <dgm:spPr/>
      <dgm:t>
        <a:bodyPr/>
        <a:lstStyle/>
        <a:p>
          <a:endParaRPr lang="en-US"/>
        </a:p>
      </dgm:t>
    </dgm:pt>
    <dgm:pt modelId="{79CB1050-BD4D-439A-9E86-66DA357BB357}" type="sibTrans" cxnId="{A178915A-585B-4425-B794-0A3601D73138}">
      <dgm:prSet/>
      <dgm:spPr/>
      <dgm:t>
        <a:bodyPr/>
        <a:lstStyle/>
        <a:p>
          <a:endParaRPr lang="en-US"/>
        </a:p>
      </dgm:t>
    </dgm:pt>
    <dgm:pt modelId="{8025B9F8-617F-4E36-BCAE-2366F5FF706B}">
      <dgm:prSet/>
      <dgm:spPr/>
      <dgm:t>
        <a:bodyPr/>
        <a:lstStyle/>
        <a:p>
          <a:r>
            <a:rPr lang="en-US"/>
            <a:t>Character embedding</a:t>
          </a:r>
        </a:p>
      </dgm:t>
    </dgm:pt>
    <dgm:pt modelId="{685DEA5D-2A21-40AF-986A-13FDDFF1324A}" type="parTrans" cxnId="{8AFEB0D7-F24A-4008-A085-65CA82702BBB}">
      <dgm:prSet/>
      <dgm:spPr/>
      <dgm:t>
        <a:bodyPr/>
        <a:lstStyle/>
        <a:p>
          <a:endParaRPr lang="en-US"/>
        </a:p>
      </dgm:t>
    </dgm:pt>
    <dgm:pt modelId="{EC3170CA-0797-42E5-B425-830F2D6B27E8}" type="sibTrans" cxnId="{8AFEB0D7-F24A-4008-A085-65CA82702BBB}">
      <dgm:prSet/>
      <dgm:spPr/>
      <dgm:t>
        <a:bodyPr/>
        <a:lstStyle/>
        <a:p>
          <a:endParaRPr lang="en-US"/>
        </a:p>
      </dgm:t>
    </dgm:pt>
    <dgm:pt modelId="{FFDB3359-75C3-4CF0-9F15-85E1C9027DC7}">
      <dgm:prSet phldr="0"/>
      <dgm:spPr/>
      <dgm:t>
        <a:bodyPr/>
        <a:lstStyle/>
        <a:p>
          <a:pPr rtl="0"/>
          <a:r>
            <a:rPr lang="en-US">
              <a:latin typeface="Century Gothic" panose="020B0502020202020204"/>
            </a:rPr>
            <a:t>Generative Pre-trained Transformer</a:t>
          </a:r>
        </a:p>
      </dgm:t>
    </dgm:pt>
    <dgm:pt modelId="{AF777396-0858-4A89-9BA7-6F4029D8886D}" type="parTrans" cxnId="{5B890574-623B-4C26-AEA4-8CA568DDCE9E}">
      <dgm:prSet/>
      <dgm:spPr/>
    </dgm:pt>
    <dgm:pt modelId="{B1BDBD1D-82F5-4368-8E37-2F089175F9F3}" type="sibTrans" cxnId="{5B890574-623B-4C26-AEA4-8CA568DDCE9E}">
      <dgm:prSet/>
      <dgm:spPr/>
    </dgm:pt>
    <dgm:pt modelId="{F48C1F5D-9B00-4FD8-8C78-58D9ED51B6F2}" type="pres">
      <dgm:prSet presAssocID="{937762B2-93E9-4A64-9617-E67DC48B0AF8}" presName="hierChild1" presStyleCnt="0">
        <dgm:presLayoutVars>
          <dgm:chPref val="1"/>
          <dgm:dir/>
          <dgm:animOne val="branch"/>
          <dgm:animLvl val="lvl"/>
          <dgm:resizeHandles/>
        </dgm:presLayoutVars>
      </dgm:prSet>
      <dgm:spPr/>
    </dgm:pt>
    <dgm:pt modelId="{F7A1CD5C-3151-4B46-A942-5C888DDC5505}" type="pres">
      <dgm:prSet presAssocID="{EB615A4B-EDDF-4DB4-8263-71AE43FA2F4C}" presName="hierRoot1" presStyleCnt="0"/>
      <dgm:spPr/>
    </dgm:pt>
    <dgm:pt modelId="{B456F813-C682-4371-9103-A6023665578E}" type="pres">
      <dgm:prSet presAssocID="{EB615A4B-EDDF-4DB4-8263-71AE43FA2F4C}" presName="composite" presStyleCnt="0"/>
      <dgm:spPr/>
    </dgm:pt>
    <dgm:pt modelId="{4D20E52F-B8F0-4071-AAFA-8BE68BE3699C}" type="pres">
      <dgm:prSet presAssocID="{EB615A4B-EDDF-4DB4-8263-71AE43FA2F4C}" presName="background" presStyleLbl="node0" presStyleIdx="0" presStyleCnt="4"/>
      <dgm:spPr/>
    </dgm:pt>
    <dgm:pt modelId="{D85F99FE-727B-47A0-8562-A9A2772A260F}" type="pres">
      <dgm:prSet presAssocID="{EB615A4B-EDDF-4DB4-8263-71AE43FA2F4C}" presName="text" presStyleLbl="fgAcc0" presStyleIdx="0" presStyleCnt="4">
        <dgm:presLayoutVars>
          <dgm:chPref val="3"/>
        </dgm:presLayoutVars>
      </dgm:prSet>
      <dgm:spPr/>
    </dgm:pt>
    <dgm:pt modelId="{6EDDF813-966B-4CC0-AA80-3220ECD46924}" type="pres">
      <dgm:prSet presAssocID="{EB615A4B-EDDF-4DB4-8263-71AE43FA2F4C}" presName="hierChild2" presStyleCnt="0"/>
      <dgm:spPr/>
    </dgm:pt>
    <dgm:pt modelId="{EBC3EFF6-1F81-4191-BFBF-F089C008CED9}" type="pres">
      <dgm:prSet presAssocID="{38C11EC3-B1D1-4FE6-B783-914D00EB54D4}" presName="hierRoot1" presStyleCnt="0"/>
      <dgm:spPr/>
    </dgm:pt>
    <dgm:pt modelId="{E01B94FC-1003-4547-9B48-FD6A641695F5}" type="pres">
      <dgm:prSet presAssocID="{38C11EC3-B1D1-4FE6-B783-914D00EB54D4}" presName="composite" presStyleCnt="0"/>
      <dgm:spPr/>
    </dgm:pt>
    <dgm:pt modelId="{17B2FEA1-051F-4743-8377-1C5DCA4726CF}" type="pres">
      <dgm:prSet presAssocID="{38C11EC3-B1D1-4FE6-B783-914D00EB54D4}" presName="background" presStyleLbl="node0" presStyleIdx="1" presStyleCnt="4"/>
      <dgm:spPr/>
    </dgm:pt>
    <dgm:pt modelId="{F99C9701-E487-41E7-9818-95620C7C7080}" type="pres">
      <dgm:prSet presAssocID="{38C11EC3-B1D1-4FE6-B783-914D00EB54D4}" presName="text" presStyleLbl="fgAcc0" presStyleIdx="1" presStyleCnt="4">
        <dgm:presLayoutVars>
          <dgm:chPref val="3"/>
        </dgm:presLayoutVars>
      </dgm:prSet>
      <dgm:spPr/>
    </dgm:pt>
    <dgm:pt modelId="{29C41671-769C-4E83-9DF1-5D130368244B}" type="pres">
      <dgm:prSet presAssocID="{38C11EC3-B1D1-4FE6-B783-914D00EB54D4}" presName="hierChild2" presStyleCnt="0"/>
      <dgm:spPr/>
    </dgm:pt>
    <dgm:pt modelId="{DD138C57-3E3C-471C-B1FA-7EBA5478BFFD}" type="pres">
      <dgm:prSet presAssocID="{8025B9F8-617F-4E36-BCAE-2366F5FF706B}" presName="hierRoot1" presStyleCnt="0"/>
      <dgm:spPr/>
    </dgm:pt>
    <dgm:pt modelId="{66286BF5-CCD4-4CB4-AE78-909AC7D08917}" type="pres">
      <dgm:prSet presAssocID="{8025B9F8-617F-4E36-BCAE-2366F5FF706B}" presName="composite" presStyleCnt="0"/>
      <dgm:spPr/>
    </dgm:pt>
    <dgm:pt modelId="{0725AE89-56CE-444A-B68B-F24B3B432806}" type="pres">
      <dgm:prSet presAssocID="{8025B9F8-617F-4E36-BCAE-2366F5FF706B}" presName="background" presStyleLbl="node0" presStyleIdx="2" presStyleCnt="4"/>
      <dgm:spPr/>
    </dgm:pt>
    <dgm:pt modelId="{542FEF1A-6F13-4396-96A6-CBA90972CA49}" type="pres">
      <dgm:prSet presAssocID="{8025B9F8-617F-4E36-BCAE-2366F5FF706B}" presName="text" presStyleLbl="fgAcc0" presStyleIdx="2" presStyleCnt="4">
        <dgm:presLayoutVars>
          <dgm:chPref val="3"/>
        </dgm:presLayoutVars>
      </dgm:prSet>
      <dgm:spPr/>
    </dgm:pt>
    <dgm:pt modelId="{A1E0EA9F-D8D9-400F-AAE2-E8742EF4C2E0}" type="pres">
      <dgm:prSet presAssocID="{8025B9F8-617F-4E36-BCAE-2366F5FF706B}" presName="hierChild2" presStyleCnt="0"/>
      <dgm:spPr/>
    </dgm:pt>
    <dgm:pt modelId="{EA9229ED-E248-481F-B54B-356038513810}" type="pres">
      <dgm:prSet presAssocID="{FFDB3359-75C3-4CF0-9F15-85E1C9027DC7}" presName="hierRoot1" presStyleCnt="0"/>
      <dgm:spPr/>
    </dgm:pt>
    <dgm:pt modelId="{C545C0C6-9734-4202-AB24-55319AD39E21}" type="pres">
      <dgm:prSet presAssocID="{FFDB3359-75C3-4CF0-9F15-85E1C9027DC7}" presName="composite" presStyleCnt="0"/>
      <dgm:spPr/>
    </dgm:pt>
    <dgm:pt modelId="{28E30338-4F6B-4C7C-BD71-BEE6AE237D2F}" type="pres">
      <dgm:prSet presAssocID="{FFDB3359-75C3-4CF0-9F15-85E1C9027DC7}" presName="background" presStyleLbl="node0" presStyleIdx="3" presStyleCnt="4"/>
      <dgm:spPr/>
    </dgm:pt>
    <dgm:pt modelId="{8BF001E9-1B80-4581-9517-EB92F2D261EC}" type="pres">
      <dgm:prSet presAssocID="{FFDB3359-75C3-4CF0-9F15-85E1C9027DC7}" presName="text" presStyleLbl="fgAcc0" presStyleIdx="3" presStyleCnt="4">
        <dgm:presLayoutVars>
          <dgm:chPref val="3"/>
        </dgm:presLayoutVars>
      </dgm:prSet>
      <dgm:spPr/>
    </dgm:pt>
    <dgm:pt modelId="{E7F714A5-E532-40BB-966F-E729282818F6}" type="pres">
      <dgm:prSet presAssocID="{FFDB3359-75C3-4CF0-9F15-85E1C9027DC7}" presName="hierChild2" presStyleCnt="0"/>
      <dgm:spPr/>
    </dgm:pt>
  </dgm:ptLst>
  <dgm:cxnLst>
    <dgm:cxn modelId="{5D5AAB06-752F-4E3D-9D00-B78A528DF837}" type="presOf" srcId="{937762B2-93E9-4A64-9617-E67DC48B0AF8}" destId="{F48C1F5D-9B00-4FD8-8C78-58D9ED51B6F2}" srcOrd="0" destOrd="0" presId="urn:microsoft.com/office/officeart/2005/8/layout/hierarchy1"/>
    <dgm:cxn modelId="{B788B662-939F-409D-AB68-DC703FFBF26B}" type="presOf" srcId="{EB615A4B-EDDF-4DB4-8263-71AE43FA2F4C}" destId="{D85F99FE-727B-47A0-8562-A9A2772A260F}" srcOrd="0" destOrd="0" presId="urn:microsoft.com/office/officeart/2005/8/layout/hierarchy1"/>
    <dgm:cxn modelId="{36842D45-2E03-41EE-BC99-A513ED8F88C0}" type="presOf" srcId="{38C11EC3-B1D1-4FE6-B783-914D00EB54D4}" destId="{F99C9701-E487-41E7-9818-95620C7C7080}" srcOrd="0" destOrd="0" presId="urn:microsoft.com/office/officeart/2005/8/layout/hierarchy1"/>
    <dgm:cxn modelId="{5B890574-623B-4C26-AEA4-8CA568DDCE9E}" srcId="{937762B2-93E9-4A64-9617-E67DC48B0AF8}" destId="{FFDB3359-75C3-4CF0-9F15-85E1C9027DC7}" srcOrd="3" destOrd="0" parTransId="{AF777396-0858-4A89-9BA7-6F4029D8886D}" sibTransId="{B1BDBD1D-82F5-4368-8E37-2F089175F9F3}"/>
    <dgm:cxn modelId="{A3CF4555-D071-4514-BA91-BED241119393}" type="presOf" srcId="{FFDB3359-75C3-4CF0-9F15-85E1C9027DC7}" destId="{8BF001E9-1B80-4581-9517-EB92F2D261EC}" srcOrd="0" destOrd="0" presId="urn:microsoft.com/office/officeart/2005/8/layout/hierarchy1"/>
    <dgm:cxn modelId="{A178915A-585B-4425-B794-0A3601D73138}" srcId="{937762B2-93E9-4A64-9617-E67DC48B0AF8}" destId="{38C11EC3-B1D1-4FE6-B783-914D00EB54D4}" srcOrd="1" destOrd="0" parTransId="{71870FEA-DFE6-48D6-9B80-8141E210F11C}" sibTransId="{79CB1050-BD4D-439A-9E86-66DA357BB357}"/>
    <dgm:cxn modelId="{54E1BBBF-EB88-41C5-A9FE-5C6073D81A9E}" srcId="{937762B2-93E9-4A64-9617-E67DC48B0AF8}" destId="{EB615A4B-EDDF-4DB4-8263-71AE43FA2F4C}" srcOrd="0" destOrd="0" parTransId="{5AA13020-5D30-4909-A68D-C585A6414046}" sibTransId="{52F58840-B67E-4F28-A70B-C6963A79F0BE}"/>
    <dgm:cxn modelId="{8AFEB0D7-F24A-4008-A085-65CA82702BBB}" srcId="{937762B2-93E9-4A64-9617-E67DC48B0AF8}" destId="{8025B9F8-617F-4E36-BCAE-2366F5FF706B}" srcOrd="2" destOrd="0" parTransId="{685DEA5D-2A21-40AF-986A-13FDDFF1324A}" sibTransId="{EC3170CA-0797-42E5-B425-830F2D6B27E8}"/>
    <dgm:cxn modelId="{8C5652E1-C852-4C3C-A17A-730CA3CA3C5C}" type="presOf" srcId="{8025B9F8-617F-4E36-BCAE-2366F5FF706B}" destId="{542FEF1A-6F13-4396-96A6-CBA90972CA49}" srcOrd="0" destOrd="0" presId="urn:microsoft.com/office/officeart/2005/8/layout/hierarchy1"/>
    <dgm:cxn modelId="{8D78C21F-75EE-483C-93A5-6C2F0ED32391}" type="presParOf" srcId="{F48C1F5D-9B00-4FD8-8C78-58D9ED51B6F2}" destId="{F7A1CD5C-3151-4B46-A942-5C888DDC5505}" srcOrd="0" destOrd="0" presId="urn:microsoft.com/office/officeart/2005/8/layout/hierarchy1"/>
    <dgm:cxn modelId="{273E9F76-CE33-4909-AC1B-6F6A8E38C57A}" type="presParOf" srcId="{F7A1CD5C-3151-4B46-A942-5C888DDC5505}" destId="{B456F813-C682-4371-9103-A6023665578E}" srcOrd="0" destOrd="0" presId="urn:microsoft.com/office/officeart/2005/8/layout/hierarchy1"/>
    <dgm:cxn modelId="{106A348D-8647-4F52-B042-DDAB7C3E4C59}" type="presParOf" srcId="{B456F813-C682-4371-9103-A6023665578E}" destId="{4D20E52F-B8F0-4071-AAFA-8BE68BE3699C}" srcOrd="0" destOrd="0" presId="urn:microsoft.com/office/officeart/2005/8/layout/hierarchy1"/>
    <dgm:cxn modelId="{C0C10BA0-D307-45AE-BD17-6C4728E62A83}" type="presParOf" srcId="{B456F813-C682-4371-9103-A6023665578E}" destId="{D85F99FE-727B-47A0-8562-A9A2772A260F}" srcOrd="1" destOrd="0" presId="urn:microsoft.com/office/officeart/2005/8/layout/hierarchy1"/>
    <dgm:cxn modelId="{3E112B06-EDD4-4A8F-B82D-A59CD322267F}" type="presParOf" srcId="{F7A1CD5C-3151-4B46-A942-5C888DDC5505}" destId="{6EDDF813-966B-4CC0-AA80-3220ECD46924}" srcOrd="1" destOrd="0" presId="urn:microsoft.com/office/officeart/2005/8/layout/hierarchy1"/>
    <dgm:cxn modelId="{F94FCC95-962D-4055-96DF-BB21F291A586}" type="presParOf" srcId="{F48C1F5D-9B00-4FD8-8C78-58D9ED51B6F2}" destId="{EBC3EFF6-1F81-4191-BFBF-F089C008CED9}" srcOrd="1" destOrd="0" presId="urn:microsoft.com/office/officeart/2005/8/layout/hierarchy1"/>
    <dgm:cxn modelId="{9EC304B4-8D6B-469F-90EA-869661EB1CDC}" type="presParOf" srcId="{EBC3EFF6-1F81-4191-BFBF-F089C008CED9}" destId="{E01B94FC-1003-4547-9B48-FD6A641695F5}" srcOrd="0" destOrd="0" presId="urn:microsoft.com/office/officeart/2005/8/layout/hierarchy1"/>
    <dgm:cxn modelId="{3759B8BB-AF21-4FD8-B91C-74C394B2F9D8}" type="presParOf" srcId="{E01B94FC-1003-4547-9B48-FD6A641695F5}" destId="{17B2FEA1-051F-4743-8377-1C5DCA4726CF}" srcOrd="0" destOrd="0" presId="urn:microsoft.com/office/officeart/2005/8/layout/hierarchy1"/>
    <dgm:cxn modelId="{2749C795-31ED-4153-A8F7-E7B6C2D27E9F}" type="presParOf" srcId="{E01B94FC-1003-4547-9B48-FD6A641695F5}" destId="{F99C9701-E487-41E7-9818-95620C7C7080}" srcOrd="1" destOrd="0" presId="urn:microsoft.com/office/officeart/2005/8/layout/hierarchy1"/>
    <dgm:cxn modelId="{6D27F1EE-DA1D-4A54-A8A4-FE4FD8A1C625}" type="presParOf" srcId="{EBC3EFF6-1F81-4191-BFBF-F089C008CED9}" destId="{29C41671-769C-4E83-9DF1-5D130368244B}" srcOrd="1" destOrd="0" presId="urn:microsoft.com/office/officeart/2005/8/layout/hierarchy1"/>
    <dgm:cxn modelId="{426DDF1C-35EA-435E-BD1C-93ED629A0556}" type="presParOf" srcId="{F48C1F5D-9B00-4FD8-8C78-58D9ED51B6F2}" destId="{DD138C57-3E3C-471C-B1FA-7EBA5478BFFD}" srcOrd="2" destOrd="0" presId="urn:microsoft.com/office/officeart/2005/8/layout/hierarchy1"/>
    <dgm:cxn modelId="{40266605-BBA8-48CF-86BF-9D4FC910611F}" type="presParOf" srcId="{DD138C57-3E3C-471C-B1FA-7EBA5478BFFD}" destId="{66286BF5-CCD4-4CB4-AE78-909AC7D08917}" srcOrd="0" destOrd="0" presId="urn:microsoft.com/office/officeart/2005/8/layout/hierarchy1"/>
    <dgm:cxn modelId="{4DBDC54E-8748-4C0E-AF33-E5F00D1D0ABC}" type="presParOf" srcId="{66286BF5-CCD4-4CB4-AE78-909AC7D08917}" destId="{0725AE89-56CE-444A-B68B-F24B3B432806}" srcOrd="0" destOrd="0" presId="urn:microsoft.com/office/officeart/2005/8/layout/hierarchy1"/>
    <dgm:cxn modelId="{E1528851-06F9-4E84-B5C4-A94975B3AA8C}" type="presParOf" srcId="{66286BF5-CCD4-4CB4-AE78-909AC7D08917}" destId="{542FEF1A-6F13-4396-96A6-CBA90972CA49}" srcOrd="1" destOrd="0" presId="urn:microsoft.com/office/officeart/2005/8/layout/hierarchy1"/>
    <dgm:cxn modelId="{67F5AC44-0E2D-41F2-B38C-CF4B1FAAE52A}" type="presParOf" srcId="{DD138C57-3E3C-471C-B1FA-7EBA5478BFFD}" destId="{A1E0EA9F-D8D9-400F-AAE2-E8742EF4C2E0}" srcOrd="1" destOrd="0" presId="urn:microsoft.com/office/officeart/2005/8/layout/hierarchy1"/>
    <dgm:cxn modelId="{67659AC6-6421-4A08-8991-596A68BDB016}" type="presParOf" srcId="{F48C1F5D-9B00-4FD8-8C78-58D9ED51B6F2}" destId="{EA9229ED-E248-481F-B54B-356038513810}" srcOrd="3" destOrd="0" presId="urn:microsoft.com/office/officeart/2005/8/layout/hierarchy1"/>
    <dgm:cxn modelId="{5AC32B00-26E1-4931-B8E4-5980E17994DF}" type="presParOf" srcId="{EA9229ED-E248-481F-B54B-356038513810}" destId="{C545C0C6-9734-4202-AB24-55319AD39E21}" srcOrd="0" destOrd="0" presId="urn:microsoft.com/office/officeart/2005/8/layout/hierarchy1"/>
    <dgm:cxn modelId="{CB1D02A0-B614-4E70-BBC4-6D2546F1E8F2}" type="presParOf" srcId="{C545C0C6-9734-4202-AB24-55319AD39E21}" destId="{28E30338-4F6B-4C7C-BD71-BEE6AE237D2F}" srcOrd="0" destOrd="0" presId="urn:microsoft.com/office/officeart/2005/8/layout/hierarchy1"/>
    <dgm:cxn modelId="{78252DDE-B143-4F9B-815C-DF1C08921A0A}" type="presParOf" srcId="{C545C0C6-9734-4202-AB24-55319AD39E21}" destId="{8BF001E9-1B80-4581-9517-EB92F2D261EC}" srcOrd="1" destOrd="0" presId="urn:microsoft.com/office/officeart/2005/8/layout/hierarchy1"/>
    <dgm:cxn modelId="{04C54B65-FD9A-4BED-BF1A-4C2B792FA16A}" type="presParOf" srcId="{EA9229ED-E248-481F-B54B-356038513810}" destId="{E7F714A5-E532-40BB-966F-E729282818F6}"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52B13-CF6D-4042-8A80-BF14E8E43FC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106B85E-5202-4995-9478-9DD7494EA659}">
      <dgm:prSet/>
      <dgm:spPr/>
      <dgm:t>
        <a:bodyPr/>
        <a:lstStyle/>
        <a:p>
          <a:pPr>
            <a:lnSpc>
              <a:spcPct val="100000"/>
            </a:lnSpc>
          </a:pPr>
          <a:r>
            <a:rPr lang="en-US" b="1" i="0"/>
            <a:t>Fine-tuning is a machine learning technique that involves taking a pre-trained mode, and training it further on a specific task or dataset.</a:t>
          </a:r>
          <a:endParaRPr lang="en-US"/>
        </a:p>
      </dgm:t>
    </dgm:pt>
    <dgm:pt modelId="{92C807A4-4381-49A2-9FE0-17E3425A9953}" type="parTrans" cxnId="{C7876CAA-24F5-4826-9F88-563DA3BA61E4}">
      <dgm:prSet/>
      <dgm:spPr/>
      <dgm:t>
        <a:bodyPr/>
        <a:lstStyle/>
        <a:p>
          <a:endParaRPr lang="en-US"/>
        </a:p>
      </dgm:t>
    </dgm:pt>
    <dgm:pt modelId="{BA7DA00C-8D13-4C53-B278-41B2FA776FA4}" type="sibTrans" cxnId="{C7876CAA-24F5-4826-9F88-563DA3BA61E4}">
      <dgm:prSet/>
      <dgm:spPr/>
      <dgm:t>
        <a:bodyPr/>
        <a:lstStyle/>
        <a:p>
          <a:endParaRPr lang="en-US"/>
        </a:p>
      </dgm:t>
    </dgm:pt>
    <dgm:pt modelId="{E0C3318D-345D-4019-B183-B2D83ED50F22}">
      <dgm:prSet/>
      <dgm:spPr/>
      <dgm:t>
        <a:bodyPr/>
        <a:lstStyle/>
        <a:p>
          <a:pPr>
            <a:lnSpc>
              <a:spcPct val="100000"/>
            </a:lnSpc>
          </a:pPr>
          <a:r>
            <a:rPr lang="en-US" b="1" i="0"/>
            <a:t>During fine-tuning, the model's weights are adjusted based on the new data while retaining the knowledge it acquired during its initial pre-training on a large dataset.</a:t>
          </a:r>
          <a:endParaRPr lang="en-US"/>
        </a:p>
      </dgm:t>
    </dgm:pt>
    <dgm:pt modelId="{5A64BB5C-C478-46A1-9EA3-2A39A19D5365}" type="parTrans" cxnId="{ADB53AFF-B41C-493C-A98D-943A61C9DC96}">
      <dgm:prSet/>
      <dgm:spPr/>
      <dgm:t>
        <a:bodyPr/>
        <a:lstStyle/>
        <a:p>
          <a:endParaRPr lang="en-US"/>
        </a:p>
      </dgm:t>
    </dgm:pt>
    <dgm:pt modelId="{63D26E23-5FF3-4870-A37B-E4373837B2CB}" type="sibTrans" cxnId="{ADB53AFF-B41C-493C-A98D-943A61C9DC96}">
      <dgm:prSet/>
      <dgm:spPr/>
      <dgm:t>
        <a:bodyPr/>
        <a:lstStyle/>
        <a:p>
          <a:endParaRPr lang="en-US"/>
        </a:p>
      </dgm:t>
    </dgm:pt>
    <dgm:pt modelId="{D2EAF7F9-1BE8-4FC6-8536-796CEFBA7F4E}">
      <dgm:prSet/>
      <dgm:spPr/>
      <dgm:t>
        <a:bodyPr/>
        <a:lstStyle/>
        <a:p>
          <a:pPr>
            <a:lnSpc>
              <a:spcPct val="100000"/>
            </a:lnSpc>
          </a:pPr>
          <a:r>
            <a:rPr lang="en-US" b="1" i="0"/>
            <a:t>Fine-tuning is a crucial step in transfer learning, enabling the use of powerful, pre-trained models for various applications such as image classification, natural language processing, and more, with significantly reduced training time and resource requirements.</a:t>
          </a:r>
          <a:endParaRPr lang="en-US"/>
        </a:p>
      </dgm:t>
    </dgm:pt>
    <dgm:pt modelId="{138A460A-C3E0-4B0D-BEB8-A19B85652B75}" type="parTrans" cxnId="{6405F1CE-889C-4413-B641-C5011AD01843}">
      <dgm:prSet/>
      <dgm:spPr/>
      <dgm:t>
        <a:bodyPr/>
        <a:lstStyle/>
        <a:p>
          <a:endParaRPr lang="en-US"/>
        </a:p>
      </dgm:t>
    </dgm:pt>
    <dgm:pt modelId="{65B5680F-2C5E-4F06-BF82-ECEF307E5F5C}" type="sibTrans" cxnId="{6405F1CE-889C-4413-B641-C5011AD01843}">
      <dgm:prSet/>
      <dgm:spPr/>
      <dgm:t>
        <a:bodyPr/>
        <a:lstStyle/>
        <a:p>
          <a:endParaRPr lang="en-US"/>
        </a:p>
      </dgm:t>
    </dgm:pt>
    <dgm:pt modelId="{DB8B7D73-473D-4FC2-9EAF-0F20C617ADDB}">
      <dgm:prSet/>
      <dgm:spPr/>
      <dgm:t>
        <a:bodyPr/>
        <a:lstStyle/>
        <a:p>
          <a:pPr>
            <a:lnSpc>
              <a:spcPct val="100000"/>
            </a:lnSpc>
          </a:pPr>
          <a:r>
            <a:rPr lang="en-US" b="1" i="0"/>
            <a:t>In our case, we fine tuned a GPT2 Model based on Jane Austen's famous novels and analyzed its performance.</a:t>
          </a:r>
          <a:endParaRPr lang="en-US"/>
        </a:p>
      </dgm:t>
    </dgm:pt>
    <dgm:pt modelId="{69E48DAF-9628-4B76-98B0-5375897267EF}" type="parTrans" cxnId="{2FA5484C-180A-445E-A78C-54733A847452}">
      <dgm:prSet/>
      <dgm:spPr/>
      <dgm:t>
        <a:bodyPr/>
        <a:lstStyle/>
        <a:p>
          <a:endParaRPr lang="en-US"/>
        </a:p>
      </dgm:t>
    </dgm:pt>
    <dgm:pt modelId="{6709CF1C-1B05-4D46-BACD-BA08EB8AFC97}" type="sibTrans" cxnId="{2FA5484C-180A-445E-A78C-54733A847452}">
      <dgm:prSet/>
      <dgm:spPr/>
      <dgm:t>
        <a:bodyPr/>
        <a:lstStyle/>
        <a:p>
          <a:endParaRPr lang="en-US"/>
        </a:p>
      </dgm:t>
    </dgm:pt>
    <dgm:pt modelId="{5D2DF748-9518-4B37-9051-77F7E26B7FBC}" type="pres">
      <dgm:prSet presAssocID="{B0F52B13-CF6D-4042-8A80-BF14E8E43FCD}" presName="root" presStyleCnt="0">
        <dgm:presLayoutVars>
          <dgm:dir/>
          <dgm:resizeHandles val="exact"/>
        </dgm:presLayoutVars>
      </dgm:prSet>
      <dgm:spPr/>
    </dgm:pt>
    <dgm:pt modelId="{AEFAD633-92ED-4E22-8019-4A11C0705D95}" type="pres">
      <dgm:prSet presAssocID="{6106B85E-5202-4995-9478-9DD7494EA659}" presName="compNode" presStyleCnt="0"/>
      <dgm:spPr/>
    </dgm:pt>
    <dgm:pt modelId="{2F850ADE-24DC-419B-96ED-C0D059E5F5AF}" type="pres">
      <dgm:prSet presAssocID="{6106B85E-5202-4995-9478-9DD7494EA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0B674C8-84A6-4202-B2CC-37B1C9318ADF}" type="pres">
      <dgm:prSet presAssocID="{6106B85E-5202-4995-9478-9DD7494EA659}" presName="spaceRect" presStyleCnt="0"/>
      <dgm:spPr/>
    </dgm:pt>
    <dgm:pt modelId="{497CF11A-18C4-4080-92A9-FC9C20FCBA2D}" type="pres">
      <dgm:prSet presAssocID="{6106B85E-5202-4995-9478-9DD7494EA659}" presName="textRect" presStyleLbl="revTx" presStyleIdx="0" presStyleCnt="4">
        <dgm:presLayoutVars>
          <dgm:chMax val="1"/>
          <dgm:chPref val="1"/>
        </dgm:presLayoutVars>
      </dgm:prSet>
      <dgm:spPr/>
    </dgm:pt>
    <dgm:pt modelId="{0038AA36-9E88-4DA6-BA0F-F6866BC377EA}" type="pres">
      <dgm:prSet presAssocID="{BA7DA00C-8D13-4C53-B278-41B2FA776FA4}" presName="sibTrans" presStyleCnt="0"/>
      <dgm:spPr/>
    </dgm:pt>
    <dgm:pt modelId="{466B22A8-1672-4EC7-BCAD-E49A32E4296D}" type="pres">
      <dgm:prSet presAssocID="{E0C3318D-345D-4019-B183-B2D83ED50F22}" presName="compNode" presStyleCnt="0"/>
      <dgm:spPr/>
    </dgm:pt>
    <dgm:pt modelId="{F3EC78A3-9890-404D-AD04-DE5F3A6A6D77}" type="pres">
      <dgm:prSet presAssocID="{E0C3318D-345D-4019-B183-B2D83ED50F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3917D3A-8260-455F-BFF9-187B4D250541}" type="pres">
      <dgm:prSet presAssocID="{E0C3318D-345D-4019-B183-B2D83ED50F22}" presName="spaceRect" presStyleCnt="0"/>
      <dgm:spPr/>
    </dgm:pt>
    <dgm:pt modelId="{5FB0F919-B118-4CD7-AE23-B0420F114C0F}" type="pres">
      <dgm:prSet presAssocID="{E0C3318D-345D-4019-B183-B2D83ED50F22}" presName="textRect" presStyleLbl="revTx" presStyleIdx="1" presStyleCnt="4">
        <dgm:presLayoutVars>
          <dgm:chMax val="1"/>
          <dgm:chPref val="1"/>
        </dgm:presLayoutVars>
      </dgm:prSet>
      <dgm:spPr/>
    </dgm:pt>
    <dgm:pt modelId="{C7912A46-E44A-4829-BF83-894EB761675E}" type="pres">
      <dgm:prSet presAssocID="{63D26E23-5FF3-4870-A37B-E4373837B2CB}" presName="sibTrans" presStyleCnt="0"/>
      <dgm:spPr/>
    </dgm:pt>
    <dgm:pt modelId="{989CF98A-9F60-4FAD-B1D9-B8BA0F88ACB8}" type="pres">
      <dgm:prSet presAssocID="{D2EAF7F9-1BE8-4FC6-8536-796CEFBA7F4E}" presName="compNode" presStyleCnt="0"/>
      <dgm:spPr/>
    </dgm:pt>
    <dgm:pt modelId="{FCEDDFBE-D30F-4727-B332-6BB41EB5A6FF}" type="pres">
      <dgm:prSet presAssocID="{D2EAF7F9-1BE8-4FC6-8536-796CEFBA7F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6F07A445-3B08-4079-9CCA-DB5F9BE8D0C8}" type="pres">
      <dgm:prSet presAssocID="{D2EAF7F9-1BE8-4FC6-8536-796CEFBA7F4E}" presName="spaceRect" presStyleCnt="0"/>
      <dgm:spPr/>
    </dgm:pt>
    <dgm:pt modelId="{932982FE-5097-46B2-9D56-0134BF8B6D96}" type="pres">
      <dgm:prSet presAssocID="{D2EAF7F9-1BE8-4FC6-8536-796CEFBA7F4E}" presName="textRect" presStyleLbl="revTx" presStyleIdx="2" presStyleCnt="4">
        <dgm:presLayoutVars>
          <dgm:chMax val="1"/>
          <dgm:chPref val="1"/>
        </dgm:presLayoutVars>
      </dgm:prSet>
      <dgm:spPr/>
    </dgm:pt>
    <dgm:pt modelId="{A7F81604-26F3-42F9-8939-4EDF40230A09}" type="pres">
      <dgm:prSet presAssocID="{65B5680F-2C5E-4F06-BF82-ECEF307E5F5C}" presName="sibTrans" presStyleCnt="0"/>
      <dgm:spPr/>
    </dgm:pt>
    <dgm:pt modelId="{C2AA34EA-DAAC-4BF7-BF98-60C56A49F0C4}" type="pres">
      <dgm:prSet presAssocID="{DB8B7D73-473D-4FC2-9EAF-0F20C617ADDB}" presName="compNode" presStyleCnt="0"/>
      <dgm:spPr/>
    </dgm:pt>
    <dgm:pt modelId="{43F6963A-C108-4E68-B969-5F62FC23D463}" type="pres">
      <dgm:prSet presAssocID="{DB8B7D73-473D-4FC2-9EAF-0F20C617AD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71306C28-731E-42C8-91A6-2928E2649BD1}" type="pres">
      <dgm:prSet presAssocID="{DB8B7D73-473D-4FC2-9EAF-0F20C617ADDB}" presName="spaceRect" presStyleCnt="0"/>
      <dgm:spPr/>
    </dgm:pt>
    <dgm:pt modelId="{A3CF1691-D77F-49F4-82A4-6B798FBEC7F0}" type="pres">
      <dgm:prSet presAssocID="{DB8B7D73-473D-4FC2-9EAF-0F20C617ADDB}" presName="textRect" presStyleLbl="revTx" presStyleIdx="3" presStyleCnt="4">
        <dgm:presLayoutVars>
          <dgm:chMax val="1"/>
          <dgm:chPref val="1"/>
        </dgm:presLayoutVars>
      </dgm:prSet>
      <dgm:spPr/>
    </dgm:pt>
  </dgm:ptLst>
  <dgm:cxnLst>
    <dgm:cxn modelId="{2FA5484C-180A-445E-A78C-54733A847452}" srcId="{B0F52B13-CF6D-4042-8A80-BF14E8E43FCD}" destId="{DB8B7D73-473D-4FC2-9EAF-0F20C617ADDB}" srcOrd="3" destOrd="0" parTransId="{69E48DAF-9628-4B76-98B0-5375897267EF}" sibTransId="{6709CF1C-1B05-4D46-BACD-BA08EB8AFC97}"/>
    <dgm:cxn modelId="{7C69C170-8286-4A07-B315-E6A1A686964F}" type="presOf" srcId="{E0C3318D-345D-4019-B183-B2D83ED50F22}" destId="{5FB0F919-B118-4CD7-AE23-B0420F114C0F}" srcOrd="0" destOrd="0" presId="urn:microsoft.com/office/officeart/2018/2/layout/IconLabelList"/>
    <dgm:cxn modelId="{81220B56-25B6-4244-B5D8-640DB40F4649}" type="presOf" srcId="{D2EAF7F9-1BE8-4FC6-8536-796CEFBA7F4E}" destId="{932982FE-5097-46B2-9D56-0134BF8B6D96}" srcOrd="0" destOrd="0" presId="urn:microsoft.com/office/officeart/2018/2/layout/IconLabelList"/>
    <dgm:cxn modelId="{C9F48856-494C-4DCD-8A8A-50BA0F393DB5}" type="presOf" srcId="{DB8B7D73-473D-4FC2-9EAF-0F20C617ADDB}" destId="{A3CF1691-D77F-49F4-82A4-6B798FBEC7F0}" srcOrd="0" destOrd="0" presId="urn:microsoft.com/office/officeart/2018/2/layout/IconLabelList"/>
    <dgm:cxn modelId="{6761549A-72B5-43AE-AC18-55122F0ECCFC}" type="presOf" srcId="{6106B85E-5202-4995-9478-9DD7494EA659}" destId="{497CF11A-18C4-4080-92A9-FC9C20FCBA2D}" srcOrd="0" destOrd="0" presId="urn:microsoft.com/office/officeart/2018/2/layout/IconLabelList"/>
    <dgm:cxn modelId="{C7876CAA-24F5-4826-9F88-563DA3BA61E4}" srcId="{B0F52B13-CF6D-4042-8A80-BF14E8E43FCD}" destId="{6106B85E-5202-4995-9478-9DD7494EA659}" srcOrd="0" destOrd="0" parTransId="{92C807A4-4381-49A2-9FE0-17E3425A9953}" sibTransId="{BA7DA00C-8D13-4C53-B278-41B2FA776FA4}"/>
    <dgm:cxn modelId="{6405F1CE-889C-4413-B641-C5011AD01843}" srcId="{B0F52B13-CF6D-4042-8A80-BF14E8E43FCD}" destId="{D2EAF7F9-1BE8-4FC6-8536-796CEFBA7F4E}" srcOrd="2" destOrd="0" parTransId="{138A460A-C3E0-4B0D-BEB8-A19B85652B75}" sibTransId="{65B5680F-2C5E-4F06-BF82-ECEF307E5F5C}"/>
    <dgm:cxn modelId="{54C8B4D8-1DD9-46FE-9617-2C87778E52C7}" type="presOf" srcId="{B0F52B13-CF6D-4042-8A80-BF14E8E43FCD}" destId="{5D2DF748-9518-4B37-9051-77F7E26B7FBC}" srcOrd="0" destOrd="0" presId="urn:microsoft.com/office/officeart/2018/2/layout/IconLabelList"/>
    <dgm:cxn modelId="{ADB53AFF-B41C-493C-A98D-943A61C9DC96}" srcId="{B0F52B13-CF6D-4042-8A80-BF14E8E43FCD}" destId="{E0C3318D-345D-4019-B183-B2D83ED50F22}" srcOrd="1" destOrd="0" parTransId="{5A64BB5C-C478-46A1-9EA3-2A39A19D5365}" sibTransId="{63D26E23-5FF3-4870-A37B-E4373837B2CB}"/>
    <dgm:cxn modelId="{4B6D3528-781E-4ECC-8906-3FF49A0B1116}" type="presParOf" srcId="{5D2DF748-9518-4B37-9051-77F7E26B7FBC}" destId="{AEFAD633-92ED-4E22-8019-4A11C0705D95}" srcOrd="0" destOrd="0" presId="urn:microsoft.com/office/officeart/2018/2/layout/IconLabelList"/>
    <dgm:cxn modelId="{C525D2C1-4036-4EC6-A0C4-8368B869B867}" type="presParOf" srcId="{AEFAD633-92ED-4E22-8019-4A11C0705D95}" destId="{2F850ADE-24DC-419B-96ED-C0D059E5F5AF}" srcOrd="0" destOrd="0" presId="urn:microsoft.com/office/officeart/2018/2/layout/IconLabelList"/>
    <dgm:cxn modelId="{911D9654-031C-448A-8146-0015FF055EAD}" type="presParOf" srcId="{AEFAD633-92ED-4E22-8019-4A11C0705D95}" destId="{10B674C8-84A6-4202-B2CC-37B1C9318ADF}" srcOrd="1" destOrd="0" presId="urn:microsoft.com/office/officeart/2018/2/layout/IconLabelList"/>
    <dgm:cxn modelId="{DBB73C39-0352-47E1-AA07-EA019B76AE25}" type="presParOf" srcId="{AEFAD633-92ED-4E22-8019-4A11C0705D95}" destId="{497CF11A-18C4-4080-92A9-FC9C20FCBA2D}" srcOrd="2" destOrd="0" presId="urn:microsoft.com/office/officeart/2018/2/layout/IconLabelList"/>
    <dgm:cxn modelId="{88C1CAB3-F630-4B3F-A792-5171161093CC}" type="presParOf" srcId="{5D2DF748-9518-4B37-9051-77F7E26B7FBC}" destId="{0038AA36-9E88-4DA6-BA0F-F6866BC377EA}" srcOrd="1" destOrd="0" presId="urn:microsoft.com/office/officeart/2018/2/layout/IconLabelList"/>
    <dgm:cxn modelId="{CDB92BC4-256C-4DE6-9043-E8D1A0DBED3F}" type="presParOf" srcId="{5D2DF748-9518-4B37-9051-77F7E26B7FBC}" destId="{466B22A8-1672-4EC7-BCAD-E49A32E4296D}" srcOrd="2" destOrd="0" presId="urn:microsoft.com/office/officeart/2018/2/layout/IconLabelList"/>
    <dgm:cxn modelId="{ECC13ED2-0767-432A-930F-17981FAC7294}" type="presParOf" srcId="{466B22A8-1672-4EC7-BCAD-E49A32E4296D}" destId="{F3EC78A3-9890-404D-AD04-DE5F3A6A6D77}" srcOrd="0" destOrd="0" presId="urn:microsoft.com/office/officeart/2018/2/layout/IconLabelList"/>
    <dgm:cxn modelId="{BDB75D62-08CC-4C27-8050-94C31FABB87D}" type="presParOf" srcId="{466B22A8-1672-4EC7-BCAD-E49A32E4296D}" destId="{73917D3A-8260-455F-BFF9-187B4D250541}" srcOrd="1" destOrd="0" presId="urn:microsoft.com/office/officeart/2018/2/layout/IconLabelList"/>
    <dgm:cxn modelId="{DB75CBBF-0FDF-46C6-A95A-1D753AFA24D1}" type="presParOf" srcId="{466B22A8-1672-4EC7-BCAD-E49A32E4296D}" destId="{5FB0F919-B118-4CD7-AE23-B0420F114C0F}" srcOrd="2" destOrd="0" presId="urn:microsoft.com/office/officeart/2018/2/layout/IconLabelList"/>
    <dgm:cxn modelId="{32B51C34-BB8A-4125-B21F-30313DD9C645}" type="presParOf" srcId="{5D2DF748-9518-4B37-9051-77F7E26B7FBC}" destId="{C7912A46-E44A-4829-BF83-894EB761675E}" srcOrd="3" destOrd="0" presId="urn:microsoft.com/office/officeart/2018/2/layout/IconLabelList"/>
    <dgm:cxn modelId="{1FD75E74-687F-4BE9-A323-21B93C93075F}" type="presParOf" srcId="{5D2DF748-9518-4B37-9051-77F7E26B7FBC}" destId="{989CF98A-9F60-4FAD-B1D9-B8BA0F88ACB8}" srcOrd="4" destOrd="0" presId="urn:microsoft.com/office/officeart/2018/2/layout/IconLabelList"/>
    <dgm:cxn modelId="{88D9E7FC-8E00-4C4B-92A9-D9129D67DC1B}" type="presParOf" srcId="{989CF98A-9F60-4FAD-B1D9-B8BA0F88ACB8}" destId="{FCEDDFBE-D30F-4727-B332-6BB41EB5A6FF}" srcOrd="0" destOrd="0" presId="urn:microsoft.com/office/officeart/2018/2/layout/IconLabelList"/>
    <dgm:cxn modelId="{EF0C84F7-EBFB-48CC-8E44-5C3B77E5DAF2}" type="presParOf" srcId="{989CF98A-9F60-4FAD-B1D9-B8BA0F88ACB8}" destId="{6F07A445-3B08-4079-9CCA-DB5F9BE8D0C8}" srcOrd="1" destOrd="0" presId="urn:microsoft.com/office/officeart/2018/2/layout/IconLabelList"/>
    <dgm:cxn modelId="{B8F5264C-9890-4636-B299-53AA30D13623}" type="presParOf" srcId="{989CF98A-9F60-4FAD-B1D9-B8BA0F88ACB8}" destId="{932982FE-5097-46B2-9D56-0134BF8B6D96}" srcOrd="2" destOrd="0" presId="urn:microsoft.com/office/officeart/2018/2/layout/IconLabelList"/>
    <dgm:cxn modelId="{0B628B30-1341-4AB6-9206-130291773C63}" type="presParOf" srcId="{5D2DF748-9518-4B37-9051-77F7E26B7FBC}" destId="{A7F81604-26F3-42F9-8939-4EDF40230A09}" srcOrd="5" destOrd="0" presId="urn:microsoft.com/office/officeart/2018/2/layout/IconLabelList"/>
    <dgm:cxn modelId="{5BD87D64-AB9D-4452-971B-DE62A734A122}" type="presParOf" srcId="{5D2DF748-9518-4B37-9051-77F7E26B7FBC}" destId="{C2AA34EA-DAAC-4BF7-BF98-60C56A49F0C4}" srcOrd="6" destOrd="0" presId="urn:microsoft.com/office/officeart/2018/2/layout/IconLabelList"/>
    <dgm:cxn modelId="{F2628FCA-D229-4DBE-AD21-BC1AA8585C62}" type="presParOf" srcId="{C2AA34EA-DAAC-4BF7-BF98-60C56A49F0C4}" destId="{43F6963A-C108-4E68-B969-5F62FC23D463}" srcOrd="0" destOrd="0" presId="urn:microsoft.com/office/officeart/2018/2/layout/IconLabelList"/>
    <dgm:cxn modelId="{520F8D95-B0A6-4F10-A7D3-B78B25A1A600}" type="presParOf" srcId="{C2AA34EA-DAAC-4BF7-BF98-60C56A49F0C4}" destId="{71306C28-731E-42C8-91A6-2928E2649BD1}" srcOrd="1" destOrd="0" presId="urn:microsoft.com/office/officeart/2018/2/layout/IconLabelList"/>
    <dgm:cxn modelId="{6AB2E36B-E03B-4E36-BE48-16A9F166F5A4}" type="presParOf" srcId="{C2AA34EA-DAAC-4BF7-BF98-60C56A49F0C4}" destId="{A3CF1691-D77F-49F4-82A4-6B798FBEC7F0}"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0E52F-B8F0-4071-AAFA-8BE68BE3699C}">
      <dsp:nvSpPr>
        <dsp:cNvPr id="0" name=""/>
        <dsp:cNvSpPr/>
      </dsp:nvSpPr>
      <dsp:spPr>
        <a:xfrm>
          <a:off x="3192"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F99FE-727B-47A0-8562-A9A2772A260F}">
      <dsp:nvSpPr>
        <dsp:cNvPr id="0" name=""/>
        <dsp:cNvSpPr/>
      </dsp:nvSpPr>
      <dsp:spPr>
        <a:xfrm>
          <a:off x="256424"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LSTM</a:t>
          </a:r>
          <a:r>
            <a:rPr lang="en-US" sz="2500" kern="1200">
              <a:latin typeface="Century Gothic" panose="020B0502020202020204"/>
            </a:rPr>
            <a:t> </a:t>
          </a:r>
          <a:endParaRPr lang="en-US" sz="2500" kern="1200"/>
        </a:p>
      </dsp:txBody>
      <dsp:txXfrm>
        <a:off x="298812" y="1141200"/>
        <a:ext cx="2194314" cy="1362446"/>
      </dsp:txXfrm>
    </dsp:sp>
    <dsp:sp modelId="{17B2FEA1-051F-4743-8377-1C5DCA4726CF}">
      <dsp:nvSpPr>
        <dsp:cNvPr id="0" name=""/>
        <dsp:cNvSpPr/>
      </dsp:nvSpPr>
      <dsp:spPr>
        <a:xfrm>
          <a:off x="2788746"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C9701-E487-41E7-9818-95620C7C7080}">
      <dsp:nvSpPr>
        <dsp:cNvPr id="0" name=""/>
        <dsp:cNvSpPr/>
      </dsp:nvSpPr>
      <dsp:spPr>
        <a:xfrm>
          <a:off x="3041978"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Word Embeddings</a:t>
          </a:r>
        </a:p>
      </dsp:txBody>
      <dsp:txXfrm>
        <a:off x="3084366" y="1141200"/>
        <a:ext cx="2194314" cy="1362446"/>
      </dsp:txXfrm>
    </dsp:sp>
    <dsp:sp modelId="{0725AE89-56CE-444A-B68B-F24B3B432806}">
      <dsp:nvSpPr>
        <dsp:cNvPr id="0" name=""/>
        <dsp:cNvSpPr/>
      </dsp:nvSpPr>
      <dsp:spPr>
        <a:xfrm>
          <a:off x="5574301"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FEF1A-6F13-4396-96A6-CBA90972CA49}">
      <dsp:nvSpPr>
        <dsp:cNvPr id="0" name=""/>
        <dsp:cNvSpPr/>
      </dsp:nvSpPr>
      <dsp:spPr>
        <a:xfrm>
          <a:off x="5827533"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Character embedding</a:t>
          </a:r>
        </a:p>
      </dsp:txBody>
      <dsp:txXfrm>
        <a:off x="5869921" y="1141200"/>
        <a:ext cx="2194314" cy="1362446"/>
      </dsp:txXfrm>
    </dsp:sp>
    <dsp:sp modelId="{28E30338-4F6B-4C7C-BD71-BEE6AE237D2F}">
      <dsp:nvSpPr>
        <dsp:cNvPr id="0" name=""/>
        <dsp:cNvSpPr/>
      </dsp:nvSpPr>
      <dsp:spPr>
        <a:xfrm>
          <a:off x="8359855"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001E9-1B80-4581-9517-EB92F2D261EC}">
      <dsp:nvSpPr>
        <dsp:cNvPr id="0" name=""/>
        <dsp:cNvSpPr/>
      </dsp:nvSpPr>
      <dsp:spPr>
        <a:xfrm>
          <a:off x="8613087"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entury Gothic" panose="020B0502020202020204"/>
            </a:rPr>
            <a:t>Generative Pre-trained Transformer</a:t>
          </a:r>
        </a:p>
      </dsp:txBody>
      <dsp:txXfrm>
        <a:off x="8655475" y="1141200"/>
        <a:ext cx="2194314" cy="136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50ADE-24DC-419B-96ED-C0D059E5F5AF}">
      <dsp:nvSpPr>
        <dsp:cNvPr id="0" name=""/>
        <dsp:cNvSpPr/>
      </dsp:nvSpPr>
      <dsp:spPr>
        <a:xfrm>
          <a:off x="2500266" y="282623"/>
          <a:ext cx="797343" cy="797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7CF11A-18C4-4080-92A9-FC9C20FCBA2D}">
      <dsp:nvSpPr>
        <dsp:cNvPr id="0" name=""/>
        <dsp:cNvSpPr/>
      </dsp:nvSpPr>
      <dsp:spPr>
        <a:xfrm>
          <a:off x="2013000"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Fine-tuning is a machine learning technique that involves taking a pre-trained mode, and training it further on a specific task or dataset.</a:t>
          </a:r>
          <a:endParaRPr lang="en-US" sz="1100" kern="1200"/>
        </a:p>
      </dsp:txBody>
      <dsp:txXfrm>
        <a:off x="2013000" y="1583232"/>
        <a:ext cx="1771875" cy="2053575"/>
      </dsp:txXfrm>
    </dsp:sp>
    <dsp:sp modelId="{F3EC78A3-9890-404D-AD04-DE5F3A6A6D77}">
      <dsp:nvSpPr>
        <dsp:cNvPr id="0" name=""/>
        <dsp:cNvSpPr/>
      </dsp:nvSpPr>
      <dsp:spPr>
        <a:xfrm>
          <a:off x="4582219" y="282623"/>
          <a:ext cx="797343" cy="797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B0F919-B118-4CD7-AE23-B0420F114C0F}">
      <dsp:nvSpPr>
        <dsp:cNvPr id="0" name=""/>
        <dsp:cNvSpPr/>
      </dsp:nvSpPr>
      <dsp:spPr>
        <a:xfrm>
          <a:off x="4094953"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During fine-tuning, the model's weights are adjusted based on the new data while retaining the knowledge it acquired during its initial pre-training on a large dataset.</a:t>
          </a:r>
          <a:endParaRPr lang="en-US" sz="1100" kern="1200"/>
        </a:p>
      </dsp:txBody>
      <dsp:txXfrm>
        <a:off x="4094953" y="1583232"/>
        <a:ext cx="1771875" cy="2053575"/>
      </dsp:txXfrm>
    </dsp:sp>
    <dsp:sp modelId="{FCEDDFBE-D30F-4727-B332-6BB41EB5A6FF}">
      <dsp:nvSpPr>
        <dsp:cNvPr id="0" name=""/>
        <dsp:cNvSpPr/>
      </dsp:nvSpPr>
      <dsp:spPr>
        <a:xfrm>
          <a:off x="6664172" y="282623"/>
          <a:ext cx="797343" cy="7973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2982FE-5097-46B2-9D56-0134BF8B6D96}">
      <dsp:nvSpPr>
        <dsp:cNvPr id="0" name=""/>
        <dsp:cNvSpPr/>
      </dsp:nvSpPr>
      <dsp:spPr>
        <a:xfrm>
          <a:off x="6176907"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Fine-tuning is a crucial step in transfer learning, enabling the use of powerful, pre-trained models for various applications such as image classification, natural language processing, and more, with significantly reduced training time and resource requirements.</a:t>
          </a:r>
          <a:endParaRPr lang="en-US" sz="1100" kern="1200"/>
        </a:p>
      </dsp:txBody>
      <dsp:txXfrm>
        <a:off x="6176907" y="1583232"/>
        <a:ext cx="1771875" cy="2053575"/>
      </dsp:txXfrm>
    </dsp:sp>
    <dsp:sp modelId="{43F6963A-C108-4E68-B969-5F62FC23D463}">
      <dsp:nvSpPr>
        <dsp:cNvPr id="0" name=""/>
        <dsp:cNvSpPr/>
      </dsp:nvSpPr>
      <dsp:spPr>
        <a:xfrm>
          <a:off x="8746125" y="282623"/>
          <a:ext cx="797343" cy="7973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CF1691-D77F-49F4-82A4-6B798FBEC7F0}">
      <dsp:nvSpPr>
        <dsp:cNvPr id="0" name=""/>
        <dsp:cNvSpPr/>
      </dsp:nvSpPr>
      <dsp:spPr>
        <a:xfrm>
          <a:off x="8258860"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In our case, we fine tuned a GPT2 Model based on Jane Austen's famous novels and analyzed its performance.</a:t>
          </a:r>
          <a:endParaRPr lang="en-US" sz="1100" kern="1200"/>
        </a:p>
      </dsp:txBody>
      <dsp:txXfrm>
        <a:off x="8258860" y="1583232"/>
        <a:ext cx="1771875" cy="20535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71A19-3424-4761-97FF-761064784E2A}" type="datetimeFigureOut">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FF1A5-C215-426E-BE53-BF29AF1B617F}" type="slidenum">
              <a:t>‹#›</a:t>
            </a:fld>
            <a:endParaRPr lang="en-US"/>
          </a:p>
        </p:txBody>
      </p:sp>
    </p:spTree>
    <p:extLst>
      <p:ext uri="{BB962C8B-B14F-4D97-AF65-F5344CB8AC3E}">
        <p14:creationId xmlns:p14="http://schemas.microsoft.com/office/powerpoint/2010/main" val="409820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5a38c2bf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5a38c2bf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e678d422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e678d422e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e678d422e_1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e678d422e_1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5a38c2bfe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5a38c2bf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e678d422e_1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e678d422e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e678d422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e678d422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e678d422e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e678d422e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5a38c2bf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95a38c2bf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5a38c2bf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95a38c2bf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e678d422e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e678d422e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e678d422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e678d422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5a38c2bf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5a38c2bf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e678d422e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e678d422e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e678d422e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e678d422e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5a38c2bf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5a38c2bf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2995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5725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4151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25796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42957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24209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36975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23118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9279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807003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9882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18472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2806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0019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61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206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09453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9521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11/4/2023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42291058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shakespeare.mit.edu/"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sp>
        <p:nvSpPr>
          <p:cNvPr id="155" name="Rectangle 154">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8" name="Google Shape;128;p13"/>
          <p:cNvSpPr txBox="1">
            <a:spLocks noGrp="1"/>
          </p:cNvSpPr>
          <p:nvPr>
            <p:ph type="ctrTitle"/>
          </p:nvPr>
        </p:nvSpPr>
        <p:spPr>
          <a:xfrm>
            <a:off x="4872012" y="1447800"/>
            <a:ext cx="6838688" cy="2556036"/>
          </a:xfrm>
          <a:prstGeom prst="rect">
            <a:avLst/>
          </a:prstGeom>
        </p:spPr>
        <p:txBody>
          <a:bodyPr spcFirstLastPara="1" lIns="121900" tIns="121900" rIns="121900" bIns="121900" anchorCtr="0">
            <a:normAutofit/>
          </a:bodyPr>
          <a:lstStyle/>
          <a:p>
            <a:pPr>
              <a:lnSpc>
                <a:spcPct val="90000"/>
              </a:lnSpc>
            </a:pPr>
            <a:r>
              <a:rPr lang="en-US" sz="4000" b="1" dirty="0">
                <a:solidFill>
                  <a:srgbClr val="EBEBEB"/>
                </a:solidFill>
              </a:rPr>
              <a:t>Cloning Personalities : Markov and Neural network-based Approach</a:t>
            </a:r>
          </a:p>
        </p:txBody>
      </p:sp>
      <p:sp>
        <p:nvSpPr>
          <p:cNvPr id="129" name="Google Shape;129;p13"/>
          <p:cNvSpPr txBox="1">
            <a:spLocks noGrp="1"/>
          </p:cNvSpPr>
          <p:nvPr>
            <p:ph type="subTitle" idx="1"/>
          </p:nvPr>
        </p:nvSpPr>
        <p:spPr>
          <a:xfrm>
            <a:off x="6857830" y="5285380"/>
            <a:ext cx="5222326" cy="1253305"/>
          </a:xfrm>
          <a:prstGeom prst="rect">
            <a:avLst/>
          </a:prstGeom>
        </p:spPr>
        <p:txBody>
          <a:bodyPr spcFirstLastPara="1" vert="horz" lIns="121900" tIns="121900" rIns="121900" bIns="121900" rtlCol="0" anchor="t" anchorCtr="0">
            <a:noAutofit/>
          </a:bodyPr>
          <a:lstStyle/>
          <a:p>
            <a:pPr>
              <a:lnSpc>
                <a:spcPct val="90000"/>
              </a:lnSpc>
            </a:pPr>
            <a:r>
              <a:rPr lang="en-US" dirty="0">
                <a:solidFill>
                  <a:schemeClr val="tx2">
                    <a:lumMod val="40000"/>
                    <a:lumOff val="60000"/>
                  </a:schemeClr>
                </a:solidFill>
              </a:rPr>
              <a:t>Promit Haldar – 200102067</a:t>
            </a:r>
          </a:p>
        </p:txBody>
      </p:sp>
      <p:sp>
        <p:nvSpPr>
          <p:cNvPr id="15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2" name="Picture 141">
            <a:extLst>
              <a:ext uri="{FF2B5EF4-FFF2-40B4-BE49-F238E27FC236}">
                <a16:creationId xmlns:a16="http://schemas.microsoft.com/office/drawing/2014/main" id="{DCE75099-A09D-B278-6ADF-B08B577966AE}"/>
              </a:ext>
            </a:extLst>
          </p:cNvPr>
          <p:cNvPicPr>
            <a:picLocks noChangeAspect="1"/>
          </p:cNvPicPr>
          <p:nvPr/>
        </p:nvPicPr>
        <p:blipFill rotWithShape="1">
          <a:blip r:embed="rId4"/>
          <a:srcRect t="12586" b="15305"/>
          <a:stretch/>
        </p:blipFill>
        <p:spPr>
          <a:xfrm>
            <a:off x="3739" y="10"/>
            <a:ext cx="4480787" cy="2285989"/>
          </a:xfrm>
          <a:custGeom>
            <a:avLst/>
            <a:gdLst/>
            <a:ahLst/>
            <a:cxnLst/>
            <a:rect l="l" t="t" r="r" b="b"/>
            <a:pathLst>
              <a:path w="4480787" h="2285999">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8269" y="2285999"/>
                </a:lnTo>
                <a:lnTo>
                  <a:pt x="0" y="2285999"/>
                </a:lnTo>
                <a:close/>
              </a:path>
            </a:pathLst>
          </a:custGeom>
        </p:spPr>
      </p:pic>
      <p:sp>
        <p:nvSpPr>
          <p:cNvPr id="159" name="Rectangle 158">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descr="Why Jane Austen's books continue to inspire and influence in 2020">
            <a:extLst>
              <a:ext uri="{FF2B5EF4-FFF2-40B4-BE49-F238E27FC236}">
                <a16:creationId xmlns:a16="http://schemas.microsoft.com/office/drawing/2014/main" id="{B9F9BEAF-F48D-57B1-90DC-170ADDD1B96B}"/>
              </a:ext>
            </a:extLst>
          </p:cNvPr>
          <p:cNvPicPr>
            <a:picLocks noChangeAspect="1"/>
          </p:cNvPicPr>
          <p:nvPr/>
        </p:nvPicPr>
        <p:blipFill rotWithShape="1">
          <a:blip r:embed="rId5"/>
          <a:srcRect r="1" b="19683"/>
          <a:stretch/>
        </p:blipFill>
        <p:spPr>
          <a:xfrm>
            <a:off x="3739" y="2282327"/>
            <a:ext cx="4263947" cy="2285998"/>
          </a:xfrm>
          <a:custGeom>
            <a:avLst/>
            <a:gdLst/>
            <a:ahLst/>
            <a:cxnLst/>
            <a:rect l="l" t="t" r="r" b="b"/>
            <a:pathLst>
              <a:path w="4263947" h="2285998">
                <a:moveTo>
                  <a:pt x="0" y="0"/>
                </a:moveTo>
                <a:lnTo>
                  <a:pt x="4248101" y="0"/>
                </a:lnTo>
                <a:lnTo>
                  <a:pt x="4246807" y="28329"/>
                </a:lnTo>
                <a:lnTo>
                  <a:pt x="4241932" y="177833"/>
                </a:lnTo>
                <a:lnTo>
                  <a:pt x="4237730" y="327338"/>
                </a:lnTo>
                <a:lnTo>
                  <a:pt x="4233696" y="475470"/>
                </a:lnTo>
                <a:lnTo>
                  <a:pt x="4231847" y="621546"/>
                </a:lnTo>
                <a:lnTo>
                  <a:pt x="4229830" y="767621"/>
                </a:lnTo>
                <a:lnTo>
                  <a:pt x="4228821" y="911639"/>
                </a:lnTo>
                <a:lnTo>
                  <a:pt x="4229830" y="1054285"/>
                </a:lnTo>
                <a:lnTo>
                  <a:pt x="4229830" y="1195560"/>
                </a:lnTo>
                <a:lnTo>
                  <a:pt x="4231847" y="1335463"/>
                </a:lnTo>
                <a:lnTo>
                  <a:pt x="4234872" y="1472623"/>
                </a:lnTo>
                <a:lnTo>
                  <a:pt x="4237730" y="1608412"/>
                </a:lnTo>
                <a:lnTo>
                  <a:pt x="4240924" y="1741457"/>
                </a:lnTo>
                <a:lnTo>
                  <a:pt x="4245798" y="1873816"/>
                </a:lnTo>
                <a:lnTo>
                  <a:pt x="4251009" y="2004118"/>
                </a:lnTo>
                <a:lnTo>
                  <a:pt x="4255715" y="2131677"/>
                </a:lnTo>
                <a:lnTo>
                  <a:pt x="4263947" y="2285998"/>
                </a:lnTo>
                <a:lnTo>
                  <a:pt x="0" y="2285998"/>
                </a:lnTo>
                <a:close/>
              </a:path>
            </a:pathLst>
          </a:custGeom>
        </p:spPr>
      </p:pic>
      <p:pic>
        <p:nvPicPr>
          <p:cNvPr id="9" name="Picture 8" descr="Image result for shakespeare and jane austin">
            <a:extLst>
              <a:ext uri="{FF2B5EF4-FFF2-40B4-BE49-F238E27FC236}">
                <a16:creationId xmlns:a16="http://schemas.microsoft.com/office/drawing/2014/main" id="{E4850035-9B76-C66A-D11A-B0E69C043959}"/>
              </a:ext>
            </a:extLst>
          </p:cNvPr>
          <p:cNvPicPr>
            <a:picLocks noChangeAspect="1"/>
          </p:cNvPicPr>
          <p:nvPr/>
        </p:nvPicPr>
        <p:blipFill rotWithShape="1">
          <a:blip r:embed="rId6"/>
          <a:srcRect t="19465" r="-3" b="17081"/>
          <a:stretch/>
        </p:blipFill>
        <p:spPr>
          <a:xfrm>
            <a:off x="3738" y="4568326"/>
            <a:ext cx="4481964" cy="2289675"/>
          </a:xfrm>
          <a:custGeom>
            <a:avLst/>
            <a:gdLst/>
            <a:ahLst/>
            <a:cxnLst/>
            <a:rect l="l" t="t" r="r" b="b"/>
            <a:pathLst>
              <a:path w="4481964" h="2289675">
                <a:moveTo>
                  <a:pt x="0" y="0"/>
                </a:moveTo>
                <a:lnTo>
                  <a:pt x="4263555" y="0"/>
                </a:lnTo>
                <a:lnTo>
                  <a:pt x="4268995" y="101973"/>
                </a:lnTo>
                <a:lnTo>
                  <a:pt x="4283114" y="340631"/>
                </a:lnTo>
                <a:lnTo>
                  <a:pt x="4297906" y="569688"/>
                </a:lnTo>
                <a:lnTo>
                  <a:pt x="4314211" y="786401"/>
                </a:lnTo>
                <a:lnTo>
                  <a:pt x="4331188" y="993513"/>
                </a:lnTo>
                <a:lnTo>
                  <a:pt x="4349509" y="1185537"/>
                </a:lnTo>
                <a:lnTo>
                  <a:pt x="4367495" y="1365902"/>
                </a:lnTo>
                <a:lnTo>
                  <a:pt x="4385480" y="1531866"/>
                </a:lnTo>
                <a:lnTo>
                  <a:pt x="4402457" y="1684113"/>
                </a:lnTo>
                <a:lnTo>
                  <a:pt x="4418594" y="1819216"/>
                </a:lnTo>
                <a:lnTo>
                  <a:pt x="4433890" y="1941288"/>
                </a:lnTo>
                <a:lnTo>
                  <a:pt x="4446665" y="2044158"/>
                </a:lnTo>
                <a:lnTo>
                  <a:pt x="4458767" y="2130569"/>
                </a:lnTo>
                <a:lnTo>
                  <a:pt x="4476081" y="2249213"/>
                </a:lnTo>
                <a:lnTo>
                  <a:pt x="4481964" y="2289675"/>
                </a:lnTo>
                <a:lnTo>
                  <a:pt x="3577807" y="2289675"/>
                </a:lnTo>
                <a:lnTo>
                  <a:pt x="0" y="2289675"/>
                </a:lnTo>
                <a:close/>
              </a:path>
            </a:pathLst>
          </a:custGeom>
        </p:spPr>
      </p:pic>
    </p:spTree>
    <p:extLst>
      <p:ext uri="{BB962C8B-B14F-4D97-AF65-F5344CB8AC3E}">
        <p14:creationId xmlns:p14="http://schemas.microsoft.com/office/powerpoint/2010/main" val="34189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129">
                                            <p:txEl>
                                              <p:pRg st="0" end="0"/>
                                            </p:txEl>
                                          </p:spTgt>
                                        </p:tgtEl>
                                        <p:attrNameLst>
                                          <p:attrName>style.visibility</p:attrName>
                                        </p:attrNameLst>
                                      </p:cBhvr>
                                      <p:to>
                                        <p:strVal val="visible"/>
                                      </p:to>
                                    </p:set>
                                    <p:animEffect transition="in" filter="fade">
                                      <p:cBhvr>
                                        <p:cTn id="10" dur="10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192" name="Picture 19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4" name="Picture 19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6" name="Oval 19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8" name="Picture 19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0" name="Picture 19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2" name="Rectangle 20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85" name="Google Shape;185;p21"/>
          <p:cNvSpPr txBox="1">
            <a:spLocks noGrp="1"/>
          </p:cNvSpPr>
          <p:nvPr>
            <p:ph type="title"/>
          </p:nvPr>
        </p:nvSpPr>
        <p:spPr>
          <a:xfrm>
            <a:off x="648930" y="629267"/>
            <a:ext cx="9252154" cy="1016654"/>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Neural Approach</a:t>
            </a:r>
          </a:p>
        </p:txBody>
      </p:sp>
      <p:sp>
        <p:nvSpPr>
          <p:cNvPr id="208" name="Rectangle 20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0" name="Freeform: Shape 20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88" name="Google Shape;186;p21">
            <a:extLst>
              <a:ext uri="{FF2B5EF4-FFF2-40B4-BE49-F238E27FC236}">
                <a16:creationId xmlns:a16="http://schemas.microsoft.com/office/drawing/2014/main" id="{43DEAA87-5A94-222C-B3B3-081283716633}"/>
              </a:ext>
            </a:extLst>
          </p:cNvPr>
          <p:cNvGraphicFramePr/>
          <p:nvPr>
            <p:extLst>
              <p:ext uri="{D42A27DB-BD31-4B8C-83A1-F6EECF244321}">
                <p14:modId xmlns:p14="http://schemas.microsoft.com/office/powerpoint/2010/main" val="2101555237"/>
              </p:ext>
            </p:extLst>
          </p:nvPr>
        </p:nvGraphicFramePr>
        <p:xfrm>
          <a:off x="643433" y="2121378"/>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662672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02635" y="343380"/>
            <a:ext cx="10007600" cy="1272800"/>
          </a:xfrm>
          <a:prstGeom prst="rect">
            <a:avLst/>
          </a:prstGeom>
        </p:spPr>
        <p:txBody>
          <a:bodyPr spcFirstLastPara="1" wrap="square" lIns="121900" tIns="121900" rIns="121900" bIns="121900" anchor="t" anchorCtr="0">
            <a:normAutofit/>
          </a:bodyPr>
          <a:lstStyle/>
          <a:p>
            <a:r>
              <a:rPr lang="en-US"/>
              <a:t>Word Embedding based generation</a:t>
            </a:r>
          </a:p>
        </p:txBody>
      </p:sp>
      <p:sp>
        <p:nvSpPr>
          <p:cNvPr id="192" name="Google Shape;192;p22"/>
          <p:cNvSpPr txBox="1">
            <a:spLocks noGrp="1"/>
          </p:cNvSpPr>
          <p:nvPr>
            <p:ph type="body" idx="1"/>
          </p:nvPr>
        </p:nvSpPr>
        <p:spPr>
          <a:xfrm>
            <a:off x="1070113" y="1346627"/>
            <a:ext cx="10387200" cy="4672967"/>
          </a:xfrm>
          <a:prstGeom prst="rect">
            <a:avLst/>
          </a:prstGeom>
        </p:spPr>
        <p:txBody>
          <a:bodyPr spcFirstLastPara="1" vert="horz" wrap="square" lIns="121900" tIns="121900" rIns="121900" bIns="121900" rtlCol="0" anchor="t" anchorCtr="0">
            <a:noAutofit/>
          </a:bodyPr>
          <a:lstStyle/>
          <a:p>
            <a:pPr marL="457200" indent="-457200">
              <a:spcBef>
                <a:spcPts val="1600"/>
              </a:spcBef>
              <a:buAutoNum type="arabicPeriod"/>
            </a:pPr>
            <a:r>
              <a:rPr lang="en" sz="1600">
                <a:solidFill>
                  <a:schemeClr val="accent3"/>
                </a:solidFill>
              </a:rPr>
              <a:t>Word Embedding Matrix:</a:t>
            </a:r>
            <a:r>
              <a:rPr lang="en" sz="1600"/>
              <a:t> The embedding layer creates a matrix where each word in the vocabulary is represented by a unique vector. These vectors have a fixed dimensionality, typically 100 to 300 dimensions, which captures the semantic meaning of words.</a:t>
            </a:r>
            <a:endParaRPr lang="en-US" sz="1600"/>
          </a:p>
          <a:p>
            <a:pPr marL="457200" indent="-457200">
              <a:spcBef>
                <a:spcPts val="1600"/>
              </a:spcBef>
              <a:buAutoNum type="arabicPeriod"/>
            </a:pPr>
            <a:r>
              <a:rPr lang="en" sz="1600">
                <a:solidFill>
                  <a:schemeClr val="accent3"/>
                </a:solidFill>
              </a:rPr>
              <a:t>Word Indexing:</a:t>
            </a:r>
            <a:r>
              <a:rPr lang="en" sz="1600"/>
              <a:t> Every word in the input text is assigned a unique index based on its position in the vocabulary. This index is used to access the corresponding vector in the embedding matrix.</a:t>
            </a:r>
            <a:endParaRPr sz="1600"/>
          </a:p>
          <a:p>
            <a:pPr marL="457200" indent="-457200">
              <a:spcBef>
                <a:spcPts val="1600"/>
              </a:spcBef>
              <a:buAutoNum type="arabicPeriod"/>
            </a:pPr>
            <a:r>
              <a:rPr lang="en" sz="1600">
                <a:solidFill>
                  <a:schemeClr val="accent3"/>
                </a:solidFill>
              </a:rPr>
              <a:t>Lookup Operation:</a:t>
            </a:r>
            <a:r>
              <a:rPr lang="en" sz="1600"/>
              <a:t> The embedding layer maps words in the input text to their respective vector representations by looking up their indices in the embedding matrix. This transformation converts discrete words into continuous vector space.</a:t>
            </a:r>
            <a:endParaRPr sz="1600"/>
          </a:p>
          <a:p>
            <a:pPr marL="457200" indent="-457200">
              <a:spcBef>
                <a:spcPts val="1600"/>
              </a:spcBef>
              <a:buAutoNum type="arabicPeriod"/>
            </a:pPr>
            <a:r>
              <a:rPr lang="en" sz="1600">
                <a:solidFill>
                  <a:schemeClr val="accent3"/>
                </a:solidFill>
              </a:rPr>
              <a:t>Parameter Learning</a:t>
            </a:r>
            <a:r>
              <a:rPr lang="en" sz="1600"/>
              <a:t>: During training, the embedding layer's parameters (values in the embedding matrix) are fine-tuned through backpropagation. This allows the network to adjust the word vectors based on the specific NLP task, effectively learning the semantics of the words.</a:t>
            </a:r>
            <a:endParaRPr sz="1600"/>
          </a:p>
          <a:p>
            <a:pPr marL="457200" indent="-457200">
              <a:spcBef>
                <a:spcPts val="1600"/>
              </a:spcBef>
              <a:buAutoNum type="arabicPeriod"/>
            </a:pPr>
            <a:r>
              <a:rPr lang="en" sz="1600">
                <a:solidFill>
                  <a:schemeClr val="accent3"/>
                </a:solidFill>
              </a:rPr>
              <a:t>Contextual and Semantic Information</a:t>
            </a:r>
            <a:r>
              <a:rPr lang="en" sz="1600"/>
              <a:t>: The LSTM or other neural network layers receive these word vectors as input. Because of LSTM's capacity to handle sequential data, it captures not only the meaning of individual words but also their contextual relationships, enabling the network to understand and process text effectively for tasks like sentiment analysis, translation, and text generation.</a:t>
            </a:r>
            <a:endParaRPr sz="1600"/>
          </a:p>
          <a:p>
            <a:pPr marL="0" indent="0">
              <a:spcBef>
                <a:spcPts val="1600"/>
              </a:spcBef>
              <a:spcAft>
                <a:spcPts val="1600"/>
              </a:spcAft>
              <a:buNone/>
            </a:pPr>
            <a:endParaRPr sz="1600"/>
          </a:p>
        </p:txBody>
      </p:sp>
    </p:spTree>
    <p:extLst>
      <p:ext uri="{BB962C8B-B14F-4D97-AF65-F5344CB8AC3E}">
        <p14:creationId xmlns:p14="http://schemas.microsoft.com/office/powerpoint/2010/main" val="126706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96"/>
        <p:cNvGrpSpPr/>
        <p:nvPr/>
      </p:nvGrpSpPr>
      <p:grpSpPr>
        <a:xfrm>
          <a:off x="0" y="0"/>
          <a:ext cx="0" cy="0"/>
          <a:chOff x="0" y="0"/>
          <a:chExt cx="0" cy="0"/>
        </a:xfrm>
      </p:grpSpPr>
      <p:pic>
        <p:nvPicPr>
          <p:cNvPr id="202" name="Picture 20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4" name="Picture 20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8" name="Picture 20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2" name="Rectangle 21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97" name="Google Shape;197;p23"/>
          <p:cNvPicPr preferRelativeResize="0"/>
          <p:nvPr/>
        </p:nvPicPr>
        <p:blipFill rotWithShape="1">
          <a:blip r:embed="rId8"/>
          <a:srcRect l="238" r="6872" b="-1"/>
          <a:stretch/>
        </p:blipFill>
        <p:spPr>
          <a:xfrm>
            <a:off x="20" y="10"/>
            <a:ext cx="12191980" cy="6857990"/>
          </a:xfrm>
          <a:prstGeom prst="rect">
            <a:avLst/>
          </a:prstGeom>
          <a:noFill/>
        </p:spPr>
      </p:pic>
    </p:spTree>
    <p:extLst>
      <p:ext uri="{BB962C8B-B14F-4D97-AF65-F5344CB8AC3E}">
        <p14:creationId xmlns:p14="http://schemas.microsoft.com/office/powerpoint/2010/main" val="288686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01"/>
        <p:cNvGrpSpPr/>
        <p:nvPr/>
      </p:nvGrpSpPr>
      <p:grpSpPr>
        <a:xfrm>
          <a:off x="0" y="0"/>
          <a:ext cx="0" cy="0"/>
          <a:chOff x="0" y="0"/>
          <a:chExt cx="0" cy="0"/>
        </a:xfrm>
      </p:grpSpPr>
      <p:pic>
        <p:nvPicPr>
          <p:cNvPr id="207" name="Picture 206">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9" name="Picture 208">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1" name="Oval 210">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3" name="Picture 212">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5" name="Picture 214">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7" name="Rectangle 216">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2" name="Google Shape;202;p24"/>
          <p:cNvPicPr preferRelativeResize="0"/>
          <p:nvPr/>
        </p:nvPicPr>
        <p:blipFill rotWithShape="1">
          <a:blip r:embed="rId8"/>
          <a:srcRect t="21982" b="16374"/>
          <a:stretch/>
        </p:blipFill>
        <p:spPr>
          <a:xfrm>
            <a:off x="447544" y="508010"/>
            <a:ext cx="10776838" cy="5841990"/>
          </a:xfrm>
          <a:prstGeom prst="rect">
            <a:avLst/>
          </a:prstGeom>
          <a:noFill/>
        </p:spPr>
      </p:pic>
      <p:sp>
        <p:nvSpPr>
          <p:cNvPr id="219" name="Rectangle 218">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285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06"/>
        <p:cNvGrpSpPr/>
        <p:nvPr/>
      </p:nvGrpSpPr>
      <p:grpSpPr>
        <a:xfrm>
          <a:off x="0" y="0"/>
          <a:ext cx="0" cy="0"/>
          <a:chOff x="0" y="0"/>
          <a:chExt cx="0" cy="0"/>
        </a:xfrm>
      </p:grpSpPr>
      <p:pic>
        <p:nvPicPr>
          <p:cNvPr id="231" name="Picture 23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2" name="Picture 23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3" name="Oval 2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4" name="Picture 23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5" name="Picture 2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6" name="Rectangle 23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7" name="Rectangle 23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7" name="Google Shape;207;p25"/>
          <p:cNvSpPr txBox="1">
            <a:spLocks noGrp="1"/>
          </p:cNvSpPr>
          <p:nvPr>
            <p:ph type="title"/>
          </p:nvPr>
        </p:nvSpPr>
        <p:spPr>
          <a:xfrm>
            <a:off x="5411931" y="452718"/>
            <a:ext cx="4602618" cy="977197"/>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2900"/>
              <a:t>Character embedding based generation</a:t>
            </a:r>
          </a:p>
          <a:p>
            <a:pPr>
              <a:lnSpc>
                <a:spcPct val="90000"/>
              </a:lnSpc>
              <a:spcBef>
                <a:spcPct val="0"/>
              </a:spcBef>
            </a:pPr>
            <a:endParaRPr lang="en-US" sz="2900"/>
          </a:p>
        </p:txBody>
      </p:sp>
      <p:sp>
        <p:nvSpPr>
          <p:cNvPr id="23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39" name="Picture 238" descr="A group of multi coloured wooden stick figures">
            <a:extLst>
              <a:ext uri="{FF2B5EF4-FFF2-40B4-BE49-F238E27FC236}">
                <a16:creationId xmlns:a16="http://schemas.microsoft.com/office/drawing/2014/main" id="{68523F9D-3AFB-7D51-CBCB-69DE04305332}"/>
              </a:ext>
            </a:extLst>
          </p:cNvPr>
          <p:cNvPicPr>
            <a:picLocks noChangeAspect="1"/>
          </p:cNvPicPr>
          <p:nvPr/>
        </p:nvPicPr>
        <p:blipFill rotWithShape="1">
          <a:blip r:embed="rId8"/>
          <a:srcRect l="22067" r="27658" b="9"/>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30" name="Rectangle 22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8" name="Google Shape;208;p25"/>
          <p:cNvSpPr txBox="1">
            <a:spLocks noGrp="1"/>
          </p:cNvSpPr>
          <p:nvPr>
            <p:ph type="body" idx="1"/>
          </p:nvPr>
        </p:nvSpPr>
        <p:spPr>
          <a:xfrm>
            <a:off x="5229521" y="1436061"/>
            <a:ext cx="6646712" cy="4667195"/>
          </a:xfrm>
          <a:prstGeom prst="rect">
            <a:avLst/>
          </a:prstGeom>
        </p:spPr>
        <p:txBody>
          <a:bodyPr spcFirstLastPara="1" vert="horz" wrap="square" lIns="91440" tIns="45720" rIns="91440" bIns="45720" rtlCol="0" anchor="t" anchorCtr="0">
            <a:noAutofit/>
          </a:bodyPr>
          <a:lstStyle/>
          <a:p>
            <a:pPr marL="0" indent="0">
              <a:lnSpc>
                <a:spcPct val="90000"/>
              </a:lnSpc>
              <a:spcBef>
                <a:spcPts val="1000"/>
              </a:spcBef>
              <a:buSzPct val="80000"/>
              <a:buFont typeface="Wingdings 3" charset="2"/>
              <a:buChar char=""/>
            </a:pPr>
            <a:r>
              <a:rPr lang="en-US" sz="1800" b="1"/>
              <a:t>Character-Level Representation: </a:t>
            </a:r>
            <a:r>
              <a:rPr lang="en-US" sz="1800"/>
              <a:t>Character embedding is an approach where individual characters within words are represented as vectors. Each character in the input text, such as 'a,' 'b,' 'c,' etc., is assigned a unique vector representation.</a:t>
            </a:r>
          </a:p>
          <a:p>
            <a:pPr marL="0" indent="0">
              <a:lnSpc>
                <a:spcPct val="90000"/>
              </a:lnSpc>
              <a:spcBef>
                <a:spcPts val="1000"/>
              </a:spcBef>
              <a:buSzPct val="80000"/>
              <a:buFont typeface="Wingdings 3" charset="2"/>
              <a:buChar char=""/>
            </a:pPr>
            <a:r>
              <a:rPr lang="en-US" sz="1800" b="1"/>
              <a:t>Vector Dimensionality: </a:t>
            </a:r>
            <a:r>
              <a:rPr lang="en-US" sz="1800"/>
              <a:t>Similar to word embedding, the character vectors have a fixed dimensionality (e.g., 25 dimensions). Each dimension in the vector captures certain aspects of character information.</a:t>
            </a:r>
          </a:p>
          <a:p>
            <a:pPr marL="0" indent="0">
              <a:lnSpc>
                <a:spcPct val="90000"/>
              </a:lnSpc>
              <a:spcBef>
                <a:spcPts val="1000"/>
              </a:spcBef>
              <a:buSzPct val="80000"/>
              <a:buFont typeface="Wingdings 3" charset="2"/>
              <a:buChar char=""/>
            </a:pPr>
            <a:r>
              <a:rPr lang="en-US" sz="1800" b="1"/>
              <a:t>String to Character Vectors: </a:t>
            </a:r>
            <a:r>
              <a:rPr lang="en-US" sz="1800"/>
              <a:t>In this approach, words are represented as sequences of character vectors.</a:t>
            </a:r>
          </a:p>
          <a:p>
            <a:pPr marL="0" indent="0">
              <a:lnSpc>
                <a:spcPct val="90000"/>
              </a:lnSpc>
              <a:spcBef>
                <a:spcPts val="1000"/>
              </a:spcBef>
              <a:buSzPct val="80000"/>
              <a:buFont typeface="Wingdings 3" charset="2"/>
              <a:buChar char=""/>
            </a:pPr>
            <a:r>
              <a:rPr lang="en-US" sz="1800" b="1"/>
              <a:t>Learning Character Embeddings: </a:t>
            </a:r>
            <a:r>
              <a:rPr lang="en-US" sz="1800"/>
              <a:t>During training, the neural network learns to create character embeddings just like word embeddings. The character vectors are updated through backpropagation, allowing the network to adapt and learn meaningful character representations for specific NLP tasks.</a:t>
            </a:r>
          </a:p>
        </p:txBody>
      </p:sp>
    </p:spTree>
    <p:extLst>
      <p:ext uri="{BB962C8B-B14F-4D97-AF65-F5344CB8AC3E}">
        <p14:creationId xmlns:p14="http://schemas.microsoft.com/office/powerpoint/2010/main" val="77665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pic>
        <p:nvPicPr>
          <p:cNvPr id="285" name="Picture 2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7" name="Picture 2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9" name="Oval 2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1" name="Picture 2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3" name="Picture 2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5" name="Rectangle 2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7" name="Rectangle 29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Google Shape;213;p26"/>
          <p:cNvSpPr txBox="1">
            <a:spLocks noGrp="1"/>
          </p:cNvSpPr>
          <p:nvPr>
            <p:ph type="title"/>
          </p:nvPr>
        </p:nvSpPr>
        <p:spPr>
          <a:xfrm>
            <a:off x="648930" y="629266"/>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b="0" i="0" kern="1200">
                <a:solidFill>
                  <a:srgbClr val="EBEBEB"/>
                </a:solidFill>
                <a:latin typeface="+mj-lt"/>
                <a:ea typeface="+mj-ea"/>
                <a:cs typeface="+mj-cs"/>
              </a:rPr>
              <a:t>LSTM based approach</a:t>
            </a:r>
          </a:p>
        </p:txBody>
      </p:sp>
      <p:sp>
        <p:nvSpPr>
          <p:cNvPr id="29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1" name="Freeform: Shape 300">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3" name="Picture 2">
            <a:extLst>
              <a:ext uri="{FF2B5EF4-FFF2-40B4-BE49-F238E27FC236}">
                <a16:creationId xmlns:a16="http://schemas.microsoft.com/office/drawing/2014/main" id="{F7CEE939-A4A9-0A70-9F51-3670861DC816}"/>
              </a:ext>
            </a:extLst>
          </p:cNvPr>
          <p:cNvPicPr>
            <a:picLocks noChangeAspect="1"/>
          </p:cNvPicPr>
          <p:nvPr/>
        </p:nvPicPr>
        <p:blipFill>
          <a:blip r:embed="rId7"/>
          <a:stretch>
            <a:fillRect/>
          </a:stretch>
        </p:blipFill>
        <p:spPr>
          <a:xfrm>
            <a:off x="7576557" y="1855888"/>
            <a:ext cx="4546021" cy="2895966"/>
          </a:xfrm>
          <a:prstGeom prst="rect">
            <a:avLst/>
          </a:prstGeom>
          <a:effectLst/>
        </p:spPr>
      </p:pic>
      <p:sp>
        <p:nvSpPr>
          <p:cNvPr id="303" name="Rectangle 30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5" name="Google Shape;215;p26"/>
          <p:cNvSpPr txBox="1"/>
          <p:nvPr/>
        </p:nvSpPr>
        <p:spPr>
          <a:xfrm>
            <a:off x="648930" y="1434496"/>
            <a:ext cx="6502665" cy="4728846"/>
          </a:xfrm>
          <a:prstGeom prst="rect">
            <a:avLst/>
          </a:prstGeom>
        </p:spPr>
        <p:txBody>
          <a:bodyPr spcFirstLastPara="1" vert="horz" lIns="91440" tIns="45720" rIns="91440" bIns="45720" rtlCol="0" anchor="t" anchorCtr="0">
            <a:noAutofit/>
          </a:bodyPr>
          <a:lstStyle/>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Long Short-Term Memory (LSTM) is a specialized type of recurrent neural network designed for sequential data.</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Purpose: LSTMs address the vanishing gradient problem prevalent in traditional RNNs, allowing them to effectively capture long-term dependencies in data.</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Processing Steps: LSTMs process sequences step by step, maintaining a hidden state and a cell state.</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Gates:</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Forget Gate: Determines what information to keep or discard from the cell state.</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Input Gate: Decides what new information to add, updating the cell state accordingly.</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Output Gate: Determines the portion of the cell state to expose as the hidden state for that step.</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Summarization: LSTMs can summarize and retain relevant information within the context of the sequence being processed.</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Training: LSTMs are trained through backpropagation, making them effective for tasks like natural language processing and time series analysis, where understanding context and dependencies over time is crucial.</a:t>
            </a:r>
          </a:p>
        </p:txBody>
      </p:sp>
    </p:spTree>
    <p:extLst>
      <p:ext uri="{BB962C8B-B14F-4D97-AF65-F5344CB8AC3E}">
        <p14:creationId xmlns:p14="http://schemas.microsoft.com/office/powerpoint/2010/main" val="12801960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3900"/>
              <a:t>LSTM implementation</a:t>
            </a:r>
            <a:endParaRPr lang="en-US">
              <a:ea typeface="+mj-ea"/>
              <a:cs typeface="+mj-cs"/>
            </a:endParaRPr>
          </a:p>
        </p:txBody>
      </p:sp>
      <p:pic>
        <p:nvPicPr>
          <p:cNvPr id="2" name="Picture 1" descr="A diagram of cell state&#10;&#10;Description automatically generated">
            <a:extLst>
              <a:ext uri="{FF2B5EF4-FFF2-40B4-BE49-F238E27FC236}">
                <a16:creationId xmlns:a16="http://schemas.microsoft.com/office/drawing/2014/main" id="{C7096095-7ED3-FEF3-1871-E7BC5E1FD14A}"/>
              </a:ext>
            </a:extLst>
          </p:cNvPr>
          <p:cNvPicPr>
            <a:picLocks noChangeAspect="1"/>
          </p:cNvPicPr>
          <p:nvPr/>
        </p:nvPicPr>
        <p:blipFill>
          <a:blip r:embed="rId2"/>
          <a:stretch>
            <a:fillRect/>
          </a:stretch>
        </p:blipFill>
        <p:spPr>
          <a:xfrm>
            <a:off x="6096272" y="1662250"/>
            <a:ext cx="5532428" cy="3820544"/>
          </a:xfrm>
          <a:prstGeom prst="rect">
            <a:avLst/>
          </a:prstGeom>
        </p:spPr>
      </p:pic>
      <p:pic>
        <p:nvPicPr>
          <p:cNvPr id="7" name="Picture 6">
            <a:extLst>
              <a:ext uri="{FF2B5EF4-FFF2-40B4-BE49-F238E27FC236}">
                <a16:creationId xmlns:a16="http://schemas.microsoft.com/office/drawing/2014/main" id="{888C1EAA-1E77-C4FC-6FDE-B7EB1BE5A963}"/>
              </a:ext>
            </a:extLst>
          </p:cNvPr>
          <p:cNvPicPr>
            <a:picLocks noChangeAspect="1"/>
          </p:cNvPicPr>
          <p:nvPr/>
        </p:nvPicPr>
        <p:blipFill>
          <a:blip r:embed="rId3"/>
          <a:stretch>
            <a:fillRect/>
          </a:stretch>
        </p:blipFill>
        <p:spPr>
          <a:xfrm>
            <a:off x="902305" y="1666816"/>
            <a:ext cx="4811485" cy="3887223"/>
          </a:xfrm>
          <a:prstGeom prst="rect">
            <a:avLst/>
          </a:prstGeom>
        </p:spPr>
      </p:pic>
    </p:spTree>
    <p:extLst>
      <p:ext uri="{BB962C8B-B14F-4D97-AF65-F5344CB8AC3E}">
        <p14:creationId xmlns:p14="http://schemas.microsoft.com/office/powerpoint/2010/main" val="310579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2800"/>
              <a:t>LSTM implementation output (word-embedding based)</a:t>
            </a:r>
          </a:p>
        </p:txBody>
      </p:sp>
      <p:pic>
        <p:nvPicPr>
          <p:cNvPr id="7" name="Picture 6">
            <a:extLst>
              <a:ext uri="{FF2B5EF4-FFF2-40B4-BE49-F238E27FC236}">
                <a16:creationId xmlns:a16="http://schemas.microsoft.com/office/drawing/2014/main" id="{7BB9E436-7C28-BEAB-5DE6-1E502860D968}"/>
              </a:ext>
            </a:extLst>
          </p:cNvPr>
          <p:cNvPicPr>
            <a:picLocks noChangeAspect="1"/>
          </p:cNvPicPr>
          <p:nvPr/>
        </p:nvPicPr>
        <p:blipFill>
          <a:blip r:embed="rId2"/>
          <a:stretch>
            <a:fillRect/>
          </a:stretch>
        </p:blipFill>
        <p:spPr>
          <a:xfrm>
            <a:off x="806866" y="1584431"/>
            <a:ext cx="10133390" cy="4436774"/>
          </a:xfrm>
          <a:prstGeom prst="rect">
            <a:avLst/>
          </a:prstGeom>
        </p:spPr>
      </p:pic>
    </p:spTree>
    <p:extLst>
      <p:ext uri="{BB962C8B-B14F-4D97-AF65-F5344CB8AC3E}">
        <p14:creationId xmlns:p14="http://schemas.microsoft.com/office/powerpoint/2010/main" val="94505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44" name="Picture 2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6" name="Picture 2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7" name="Oval 2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8" name="Picture 24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9" name="Picture 24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0" name="Rectangle 24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1" name="Rectangle 250">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0" name="Google Shape;220;p27"/>
          <p:cNvSpPr txBox="1">
            <a:spLocks noGrp="1"/>
          </p:cNvSpPr>
          <p:nvPr>
            <p:ph type="title"/>
          </p:nvPr>
        </p:nvSpPr>
        <p:spPr>
          <a:xfrm>
            <a:off x="648930" y="629266"/>
            <a:ext cx="5616217"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Transformer</a:t>
            </a:r>
            <a:r>
              <a:rPr lang="en-US" sz="4200" b="0" i="0" kern="1200">
                <a:solidFill>
                  <a:srgbClr val="EBEBEB"/>
                </a:solidFill>
                <a:latin typeface="+mj-lt"/>
                <a:ea typeface="+mj-ea"/>
                <a:cs typeface="+mj-cs"/>
              </a:rPr>
              <a:t> Architecture:</a:t>
            </a:r>
          </a:p>
        </p:txBody>
      </p:sp>
      <p:sp>
        <p:nvSpPr>
          <p:cNvPr id="25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43" name="Freeform: Shape 24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21" name="Google Shape;221;p27"/>
          <p:cNvPicPr preferRelativeResize="0"/>
          <p:nvPr/>
        </p:nvPicPr>
        <p:blipFill>
          <a:blip r:embed="rId7"/>
          <a:stretch>
            <a:fillRect/>
          </a:stretch>
        </p:blipFill>
        <p:spPr>
          <a:xfrm>
            <a:off x="7563742" y="992778"/>
            <a:ext cx="3980139" cy="4872441"/>
          </a:xfrm>
          <a:prstGeom prst="rect">
            <a:avLst/>
          </a:prstGeom>
          <a:noFill/>
          <a:effectLst/>
        </p:spPr>
      </p:pic>
      <p:sp>
        <p:nvSpPr>
          <p:cNvPr id="245" name="Rectangle 24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2" name="Google Shape;222;p27"/>
          <p:cNvSpPr txBox="1"/>
          <p:nvPr/>
        </p:nvSpPr>
        <p:spPr>
          <a:xfrm>
            <a:off x="648931" y="2438400"/>
            <a:ext cx="5616216" cy="3785419"/>
          </a:xfrm>
          <a:prstGeom prst="rect">
            <a:avLst/>
          </a:prstGeom>
        </p:spPr>
        <p:txBody>
          <a:bodyPr spcFirstLastPara="1" vert="horz" lIns="91440" tIns="45720" rIns="91440" bIns="45720" rtlCol="0" anchor="t" anchorCtr="0">
            <a:normAutofit/>
          </a:bodyPr>
          <a:lstStyle/>
          <a:p>
            <a:pPr defTabSz="457200">
              <a:buClr>
                <a:srgbClr val="F7F7F7"/>
              </a:buClr>
              <a:buSzPct val="80000"/>
              <a:buFont typeface="Arial" charset="2"/>
              <a:buChar char="•"/>
            </a:pPr>
            <a:endParaRPr lang="en-US">
              <a:solidFill>
                <a:srgbClr val="FFFFFF"/>
              </a:solidFill>
              <a:ea typeface="+mn-lt"/>
              <a:cs typeface="+mn-lt"/>
            </a:endParaRPr>
          </a:p>
        </p:txBody>
      </p:sp>
    </p:spTree>
    <p:extLst>
      <p:ext uri="{BB962C8B-B14F-4D97-AF65-F5344CB8AC3E}">
        <p14:creationId xmlns:p14="http://schemas.microsoft.com/office/powerpoint/2010/main" val="41107061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6C9EA8-8CAF-B19C-829B-04B35DCA3685}"/>
              </a:ext>
            </a:extLst>
          </p:cNvPr>
          <p:cNvSpPr>
            <a:spLocks noGrp="1"/>
          </p:cNvSpPr>
          <p:nvPr>
            <p:ph type="title"/>
          </p:nvPr>
        </p:nvSpPr>
        <p:spPr>
          <a:xfrm>
            <a:off x="647701" y="1454964"/>
            <a:ext cx="3339281" cy="3308840"/>
          </a:xfrm>
        </p:spPr>
        <p:txBody>
          <a:bodyPr vert="horz" lIns="91440" tIns="45720" rIns="91440" bIns="45720" rtlCol="0" anchor="b">
            <a:normAutofit/>
          </a:bodyPr>
          <a:lstStyle/>
          <a:p>
            <a:pPr>
              <a:lnSpc>
                <a:spcPct val="90000"/>
              </a:lnSpc>
              <a:spcBef>
                <a:spcPct val="0"/>
              </a:spcBef>
            </a:pPr>
            <a:r>
              <a:rPr lang="en-US" sz="4200"/>
              <a:t>Working of Transformer</a:t>
            </a:r>
          </a:p>
        </p:txBody>
      </p:sp>
      <p:pic>
        <p:nvPicPr>
          <p:cNvPr id="4" name="Picture 3" descr="A diagram of a transformer&#10;&#10;Description automatically generated">
            <a:extLst>
              <a:ext uri="{FF2B5EF4-FFF2-40B4-BE49-F238E27FC236}">
                <a16:creationId xmlns:a16="http://schemas.microsoft.com/office/drawing/2014/main" id="{DD59661C-A285-53CC-6DA4-A9E34ED8B060}"/>
              </a:ext>
            </a:extLst>
          </p:cNvPr>
          <p:cNvPicPr>
            <a:picLocks noChangeAspect="1"/>
          </p:cNvPicPr>
          <p:nvPr/>
        </p:nvPicPr>
        <p:blipFill rotWithShape="1">
          <a:blip r:embed="rId7"/>
          <a:srcRect l="10464" r="2" b="2"/>
          <a:stretch/>
        </p:blipFill>
        <p:spPr>
          <a:xfrm>
            <a:off x="4755634" y="447534"/>
            <a:ext cx="6928367" cy="5854086"/>
          </a:xfrm>
          <a:prstGeom prst="rect">
            <a:avLst/>
          </a:prstGeom>
        </p:spPr>
      </p:pic>
      <p:sp>
        <p:nvSpPr>
          <p:cNvPr id="22" name="Rectangle 21">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8F3BFFB2-307A-C4FC-C146-05B123EAC5D8}"/>
              </a:ext>
            </a:extLst>
          </p:cNvPr>
          <p:cNvSpPr txBox="1"/>
          <p:nvPr/>
        </p:nvSpPr>
        <p:spPr>
          <a:xfrm>
            <a:off x="4826894" y="5674753"/>
            <a:ext cx="2116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High Level View</a:t>
            </a:r>
          </a:p>
        </p:txBody>
      </p:sp>
    </p:spTree>
    <p:extLst>
      <p:ext uri="{BB962C8B-B14F-4D97-AF65-F5344CB8AC3E}">
        <p14:creationId xmlns:p14="http://schemas.microsoft.com/office/powerpoint/2010/main" val="41198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pic>
        <p:nvPicPr>
          <p:cNvPr id="142" name="Picture 1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4" name="Picture 1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6" name="Oval 1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8" name="Picture 1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0" name="Picture 1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2" name="Rectangle 1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6" name="Google Shape;136;p14"/>
          <p:cNvPicPr preferRelativeResize="0"/>
          <p:nvPr/>
        </p:nvPicPr>
        <p:blipFill rotWithShape="1">
          <a:blip r:embed="rId7">
            <a:alphaModFix amt="35000"/>
          </a:blip>
          <a:srcRect r="11200"/>
          <a:stretch/>
        </p:blipFill>
        <p:spPr>
          <a:xfrm>
            <a:off x="20" y="-1"/>
            <a:ext cx="6089884" cy="6858000"/>
          </a:xfrm>
          <a:prstGeom prst="rect">
            <a:avLst/>
          </a:prstGeom>
          <a:noFill/>
        </p:spPr>
      </p:pic>
      <p:pic>
        <p:nvPicPr>
          <p:cNvPr id="137" name="Google Shape;137;p14"/>
          <p:cNvPicPr preferRelativeResize="0"/>
          <p:nvPr/>
        </p:nvPicPr>
        <p:blipFill rotWithShape="1">
          <a:blip r:embed="rId8">
            <a:alphaModFix amt="35000"/>
          </a:blip>
          <a:srcRect r="11200"/>
          <a:stretch/>
        </p:blipFill>
        <p:spPr>
          <a:xfrm>
            <a:off x="6089904" y="-1"/>
            <a:ext cx="6089904" cy="6858000"/>
          </a:xfrm>
          <a:prstGeom prst="rect">
            <a:avLst/>
          </a:prstGeom>
          <a:noFill/>
        </p:spPr>
      </p:pic>
      <p:sp>
        <p:nvSpPr>
          <p:cNvPr id="134" name="Google Shape;134;p14"/>
          <p:cNvSpPr txBox="1">
            <a:spLocks noGrp="1"/>
          </p:cNvSpPr>
          <p:nvPr>
            <p:ph type="title"/>
          </p:nvPr>
        </p:nvSpPr>
        <p:spPr>
          <a:xfrm>
            <a:off x="646111" y="452718"/>
            <a:ext cx="9404723" cy="1400530"/>
          </a:xfrm>
          <a:prstGeom prst="rect">
            <a:avLst/>
          </a:prstGeom>
        </p:spPr>
        <p:txBody>
          <a:bodyPr spcFirstLastPara="1" vert="horz" lIns="91440" tIns="45720" rIns="91440" bIns="45720" rtlCol="0" anchor="t" anchorCtr="0">
            <a:normAutofit/>
          </a:bodyPr>
          <a:lstStyle/>
          <a:p>
            <a:pPr>
              <a:spcBef>
                <a:spcPct val="0"/>
              </a:spcBef>
            </a:pPr>
            <a:r>
              <a:rPr lang="en-US" sz="4200" b="1">
                <a:solidFill>
                  <a:schemeClr val="bg2"/>
                </a:solidFill>
                <a:highlight>
                  <a:srgbClr val="FFFF00"/>
                </a:highlight>
              </a:rPr>
              <a:t>Introduction</a:t>
            </a:r>
          </a:p>
        </p:txBody>
      </p:sp>
      <p:sp>
        <p:nvSpPr>
          <p:cNvPr id="154" name="Rectangle 153">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5" name="Google Shape;135;p14"/>
          <p:cNvSpPr txBox="1">
            <a:spLocks noGrp="1"/>
          </p:cNvSpPr>
          <p:nvPr>
            <p:ph type="body" idx="1"/>
          </p:nvPr>
        </p:nvSpPr>
        <p:spPr>
          <a:xfrm>
            <a:off x="602142" y="1521827"/>
            <a:ext cx="10255893" cy="4571114"/>
          </a:xfrm>
          <a:prstGeom prst="rect">
            <a:avLst/>
          </a:prstGeom>
        </p:spPr>
        <p:txBody>
          <a:bodyPr spcFirstLastPara="1" vert="horz" lIns="91440" tIns="45720" rIns="91440" bIns="45720" rtlCol="0" anchorCtr="0">
            <a:normAutofit/>
          </a:bodyPr>
          <a:lstStyle/>
          <a:p>
            <a:pPr marL="0" indent="0" algn="just">
              <a:lnSpc>
                <a:spcPct val="90000"/>
              </a:lnSpc>
              <a:spcBef>
                <a:spcPts val="1000"/>
              </a:spcBef>
              <a:buSzPct val="80000"/>
              <a:buFont typeface="Wingdings 3" charset="2"/>
              <a:buChar char=""/>
            </a:pPr>
            <a:r>
              <a:rPr lang="en-US" b="1"/>
              <a:t>Project Aim:</a:t>
            </a:r>
            <a:endParaRPr lang="en-US"/>
          </a:p>
          <a:p>
            <a:pPr marL="0" indent="0" algn="just">
              <a:lnSpc>
                <a:spcPct val="90000"/>
              </a:lnSpc>
              <a:spcBef>
                <a:spcPts val="1000"/>
              </a:spcBef>
              <a:buSzPct val="80000"/>
              <a:buFont typeface="Wingdings 3" charset="2"/>
              <a:buChar char=""/>
            </a:pPr>
            <a:r>
              <a:rPr lang="en-US"/>
              <a:t>The main goal of this project is to leverage Markov model, RNN-based and advanced generative models, specifically sophisticated language models like GPT (Generative Pre-trained Transformer), to create a text-based prompt-response system, to emulate and reproduce a distinct and predefined style closely resembling the traits of a selected persona.</a:t>
            </a:r>
          </a:p>
          <a:p>
            <a:pPr marL="0" indent="0" algn="just">
              <a:lnSpc>
                <a:spcPct val="90000"/>
              </a:lnSpc>
              <a:spcBef>
                <a:spcPts val="1000"/>
              </a:spcBef>
              <a:buSzPct val="80000"/>
              <a:buFont typeface="Wingdings 3" charset="2"/>
              <a:buChar char=""/>
            </a:pPr>
            <a:r>
              <a:rPr lang="en-US" b="1"/>
              <a:t>Problem Statement:</a:t>
            </a:r>
          </a:p>
          <a:p>
            <a:pPr marL="0" indent="0" algn="just">
              <a:lnSpc>
                <a:spcPct val="90000"/>
              </a:lnSpc>
              <a:spcBef>
                <a:spcPts val="1000"/>
              </a:spcBef>
              <a:buSzPct val="80000"/>
              <a:buFont typeface="Wingdings 3" charset="2"/>
              <a:buChar char=""/>
            </a:pPr>
            <a:r>
              <a:rPr lang="en-US"/>
              <a:t>The challenge at hand involves training a model capable of generating text responses based on the personality of a specific well-known author or public figure. This endeavor will facilitate creative content writing, application-based tasks, and the revival of historical personalities.</a:t>
            </a:r>
          </a:p>
        </p:txBody>
      </p:sp>
    </p:spTree>
    <p:extLst>
      <p:ext uri="{BB962C8B-B14F-4D97-AF65-F5344CB8AC3E}">
        <p14:creationId xmlns:p14="http://schemas.microsoft.com/office/powerpoint/2010/main" val="61865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467D-CA7A-8E15-5E70-A90B69258984}"/>
              </a:ext>
            </a:extLst>
          </p:cNvPr>
          <p:cNvSpPr>
            <a:spLocks noGrp="1"/>
          </p:cNvSpPr>
          <p:nvPr>
            <p:ph type="title"/>
          </p:nvPr>
        </p:nvSpPr>
        <p:spPr>
          <a:xfrm>
            <a:off x="437524" y="537185"/>
            <a:ext cx="10007600" cy="1272800"/>
          </a:xfrm>
        </p:spPr>
        <p:txBody>
          <a:bodyPr/>
          <a:lstStyle/>
          <a:p>
            <a:r>
              <a:rPr lang="en-US"/>
              <a:t>Encoder</a:t>
            </a:r>
          </a:p>
        </p:txBody>
      </p:sp>
      <p:pic>
        <p:nvPicPr>
          <p:cNvPr id="4" name="Picture 3" descr="A diagram of a network&#10;&#10;Description automatically generated">
            <a:extLst>
              <a:ext uri="{FF2B5EF4-FFF2-40B4-BE49-F238E27FC236}">
                <a16:creationId xmlns:a16="http://schemas.microsoft.com/office/drawing/2014/main" id="{2774CFAE-49F8-1605-3C08-FD287AE508EF}"/>
              </a:ext>
            </a:extLst>
          </p:cNvPr>
          <p:cNvPicPr>
            <a:picLocks noChangeAspect="1"/>
          </p:cNvPicPr>
          <p:nvPr/>
        </p:nvPicPr>
        <p:blipFill>
          <a:blip r:embed="rId2"/>
          <a:stretch>
            <a:fillRect/>
          </a:stretch>
        </p:blipFill>
        <p:spPr>
          <a:xfrm>
            <a:off x="3468710" y="578205"/>
            <a:ext cx="6542467" cy="5712323"/>
          </a:xfrm>
          <a:prstGeom prst="rect">
            <a:avLst/>
          </a:prstGeom>
        </p:spPr>
      </p:pic>
    </p:spTree>
    <p:extLst>
      <p:ext uri="{BB962C8B-B14F-4D97-AF65-F5344CB8AC3E}">
        <p14:creationId xmlns:p14="http://schemas.microsoft.com/office/powerpoint/2010/main" val="3592261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1712A-12BB-5380-06A4-A1BAC6E4C32A}"/>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spcBef>
                <a:spcPct val="0"/>
              </a:spcBef>
            </a:pPr>
            <a:r>
              <a:rPr lang="en-US" sz="5400" b="0" i="0" kern="1200">
                <a:solidFill>
                  <a:srgbClr val="EBEBEB"/>
                </a:solidFill>
                <a:latin typeface="+mj-lt"/>
                <a:ea typeface="+mj-ea"/>
                <a:cs typeface="+mj-cs"/>
              </a:rPr>
              <a:t>Decoder</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diagram of a network&#10;&#10;Description automatically generated">
            <a:extLst>
              <a:ext uri="{FF2B5EF4-FFF2-40B4-BE49-F238E27FC236}">
                <a16:creationId xmlns:a16="http://schemas.microsoft.com/office/drawing/2014/main" id="{C468ADB5-99BD-8EB4-8B2E-FB45FEAE52AB}"/>
              </a:ext>
            </a:extLst>
          </p:cNvPr>
          <p:cNvPicPr>
            <a:picLocks noChangeAspect="1"/>
          </p:cNvPicPr>
          <p:nvPr/>
        </p:nvPicPr>
        <p:blipFill>
          <a:blip r:embed="rId6"/>
          <a:stretch>
            <a:fillRect/>
          </a:stretch>
        </p:blipFill>
        <p:spPr>
          <a:xfrm>
            <a:off x="955392" y="1643055"/>
            <a:ext cx="6275584" cy="3577082"/>
          </a:xfrm>
          <a:prstGeom prst="rect">
            <a:avLst/>
          </a:prstGeom>
          <a:effectLst/>
        </p:spPr>
      </p:pic>
    </p:spTree>
    <p:extLst>
      <p:ext uri="{BB962C8B-B14F-4D97-AF65-F5344CB8AC3E}">
        <p14:creationId xmlns:p14="http://schemas.microsoft.com/office/powerpoint/2010/main" val="326072618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4D6C9E-8AC6-6A0E-ED8C-2797BBB3A039}"/>
              </a:ext>
            </a:extLst>
          </p:cNvPr>
          <p:cNvSpPr>
            <a:spLocks noGrp="1"/>
          </p:cNvSpPr>
          <p:nvPr>
            <p:ph type="title"/>
          </p:nvPr>
        </p:nvSpPr>
        <p:spPr>
          <a:xfrm>
            <a:off x="8556006" y="607104"/>
            <a:ext cx="3460518" cy="3308380"/>
          </a:xfrm>
        </p:spPr>
        <p:txBody>
          <a:bodyPr vert="horz" lIns="91440" tIns="45720" rIns="91440" bIns="45720" rtlCol="0" anchor="b">
            <a:normAutofit/>
          </a:bodyPr>
          <a:lstStyle/>
          <a:p>
            <a:pPr>
              <a:spcBef>
                <a:spcPct val="0"/>
              </a:spcBef>
            </a:pPr>
            <a:r>
              <a:rPr lang="en-US" sz="4400"/>
              <a:t>In a nutshell</a:t>
            </a:r>
          </a:p>
        </p:txBody>
      </p:sp>
      <p:pic>
        <p:nvPicPr>
          <p:cNvPr id="4" name="Picture 3" descr="A diagram of a algorithm&#10;&#10;Description automatically generated">
            <a:extLst>
              <a:ext uri="{FF2B5EF4-FFF2-40B4-BE49-F238E27FC236}">
                <a16:creationId xmlns:a16="http://schemas.microsoft.com/office/drawing/2014/main" id="{14E18AFF-B2D4-3012-3DE5-754C6871D83B}"/>
              </a:ext>
            </a:extLst>
          </p:cNvPr>
          <p:cNvPicPr>
            <a:picLocks noChangeAspect="1"/>
          </p:cNvPicPr>
          <p:nvPr/>
        </p:nvPicPr>
        <p:blipFill rotWithShape="1">
          <a:blip r:embed="rId7"/>
          <a:srcRect l="4838" r="3" b="3"/>
          <a:stretch/>
        </p:blipFill>
        <p:spPr>
          <a:xfrm>
            <a:off x="607848" y="609601"/>
            <a:ext cx="7761949"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296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6"/>
        <p:cNvGrpSpPr/>
        <p:nvPr/>
      </p:nvGrpSpPr>
      <p:grpSpPr>
        <a:xfrm>
          <a:off x="0" y="0"/>
          <a:ext cx="0" cy="0"/>
          <a:chOff x="0" y="0"/>
          <a:chExt cx="0" cy="0"/>
        </a:xfrm>
      </p:grpSpPr>
      <p:pic>
        <p:nvPicPr>
          <p:cNvPr id="294" name="Picture 29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6" name="Picture 29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8" name="Oval 29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0" name="Picture 29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1" name="Picture 30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2" name="Rectangle 30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3" name="Rectangle 29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27" name="Google Shape;227;p28"/>
          <p:cNvSpPr txBox="1">
            <a:spLocks noGrp="1"/>
          </p:cNvSpPr>
          <p:nvPr>
            <p:ph type="title"/>
          </p:nvPr>
        </p:nvSpPr>
        <p:spPr>
          <a:xfrm>
            <a:off x="648930" y="629267"/>
            <a:ext cx="9252154" cy="1016654"/>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Fine Tuning:</a:t>
            </a:r>
          </a:p>
        </p:txBody>
      </p:sp>
      <p:sp>
        <p:nvSpPr>
          <p:cNvPr id="297" name="Rectangle 29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9" name="Freeform: Shape 29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76" name="Google Shape;228;p28">
            <a:extLst>
              <a:ext uri="{FF2B5EF4-FFF2-40B4-BE49-F238E27FC236}">
                <a16:creationId xmlns:a16="http://schemas.microsoft.com/office/drawing/2014/main" id="{BE754817-4C2F-D129-05A5-D6C947336F7D}"/>
              </a:ext>
            </a:extLst>
          </p:cNvPr>
          <p:cNvGraphicFramePr/>
          <p:nvPr>
            <p:extLst>
              <p:ext uri="{D42A27DB-BD31-4B8C-83A1-F6EECF244321}">
                <p14:modId xmlns:p14="http://schemas.microsoft.com/office/powerpoint/2010/main" val="766023656"/>
              </p:ext>
            </p:extLst>
          </p:nvPr>
        </p:nvGraphicFramePr>
        <p:xfrm>
          <a:off x="-499436" y="2295102"/>
          <a:ext cx="12043736" cy="3919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9131503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61B271-29F4-3994-573E-34B389DA2C82}"/>
              </a:ext>
            </a:extLst>
          </p:cNvPr>
          <p:cNvSpPr>
            <a:spLocks noGrp="1"/>
          </p:cNvSpPr>
          <p:nvPr>
            <p:ph type="title"/>
          </p:nvPr>
        </p:nvSpPr>
        <p:spPr>
          <a:xfrm>
            <a:off x="646111" y="1447799"/>
            <a:ext cx="3105075" cy="1444750"/>
          </a:xfrm>
        </p:spPr>
        <p:txBody>
          <a:bodyPr vert="horz" lIns="91440" tIns="45720" rIns="91440" bIns="45720" rtlCol="0" anchor="b">
            <a:normAutofit/>
          </a:bodyPr>
          <a:lstStyle/>
          <a:p>
            <a:pPr>
              <a:spcBef>
                <a:spcPct val="0"/>
              </a:spcBef>
            </a:pPr>
            <a:r>
              <a:rPr lang="en-US" sz="3200"/>
              <a:t>Fine Tuning Results</a:t>
            </a:r>
          </a:p>
        </p:txBody>
      </p:sp>
      <p:sp>
        <p:nvSpPr>
          <p:cNvPr id="44" name="Freeform: Shape 43">
            <a:extLst>
              <a:ext uri="{FF2B5EF4-FFF2-40B4-BE49-F238E27FC236}">
                <a16:creationId xmlns:a16="http://schemas.microsoft.com/office/drawing/2014/main" id="{BF916B6A-4A1E-4A48-8BC8-1E4776E03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5" name="Freeform 23">
            <a:extLst>
              <a:ext uri="{FF2B5EF4-FFF2-40B4-BE49-F238E27FC236}">
                <a16:creationId xmlns:a16="http://schemas.microsoft.com/office/drawing/2014/main" id="{1C5D755C-6A9E-4780-8524-22F98BA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6" name="Rectangle 45">
            <a:extLst>
              <a:ext uri="{FF2B5EF4-FFF2-40B4-BE49-F238E27FC236}">
                <a16:creationId xmlns:a16="http://schemas.microsoft.com/office/drawing/2014/main" id="{D8AC099B-3614-4184-BF57-F5447D15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EFCFDA20-0358-ECA4-E73E-27F5B83B430A}"/>
              </a:ext>
            </a:extLst>
          </p:cNvPr>
          <p:cNvSpPr>
            <a:spLocks noGrp="1"/>
          </p:cNvSpPr>
          <p:nvPr>
            <p:ph type="body" idx="1"/>
          </p:nvPr>
        </p:nvSpPr>
        <p:spPr>
          <a:xfrm>
            <a:off x="646111" y="3088493"/>
            <a:ext cx="3104751" cy="2931307"/>
          </a:xfrm>
        </p:spPr>
        <p:txBody>
          <a:bodyPr vert="horz" lIns="91440" tIns="45720" rIns="91440" bIns="45720" rtlCol="0">
            <a:normAutofit/>
          </a:bodyPr>
          <a:lstStyle/>
          <a:p>
            <a:pPr marL="608965" indent="-414655">
              <a:spcBef>
                <a:spcPts val="1000"/>
              </a:spcBef>
              <a:buSzPct val="80000"/>
              <a:buFont typeface="Wingdings 3" charset="2"/>
              <a:buChar char=""/>
            </a:pPr>
            <a:r>
              <a:rPr lang="en-US" sz="1600"/>
              <a:t>Shakespeare:  We did not get much satisfactory result.</a:t>
            </a:r>
          </a:p>
          <a:p>
            <a:pPr marL="608965" indent="-414655">
              <a:spcBef>
                <a:spcPts val="1000"/>
              </a:spcBef>
              <a:buSzPct val="80000"/>
              <a:buFont typeface="Wingdings 3" charset="2"/>
              <a:buChar char=""/>
            </a:pPr>
            <a:r>
              <a:rPr lang="en-US" sz="1600"/>
              <a:t>Jane Austin: The results were better.</a:t>
            </a:r>
          </a:p>
        </p:txBody>
      </p:sp>
      <p:pic>
        <p:nvPicPr>
          <p:cNvPr id="5" name="Picture 4" descr="A screenshot of a computer screen&#10;&#10;Description automatically generated">
            <a:extLst>
              <a:ext uri="{FF2B5EF4-FFF2-40B4-BE49-F238E27FC236}">
                <a16:creationId xmlns:a16="http://schemas.microsoft.com/office/drawing/2014/main" id="{896E0A8E-145D-FD76-B5C4-DA8F17F223FD}"/>
              </a:ext>
            </a:extLst>
          </p:cNvPr>
          <p:cNvPicPr>
            <a:picLocks noChangeAspect="1"/>
          </p:cNvPicPr>
          <p:nvPr/>
        </p:nvPicPr>
        <p:blipFill>
          <a:blip r:embed="rId7"/>
          <a:stretch>
            <a:fillRect/>
          </a:stretch>
        </p:blipFill>
        <p:spPr>
          <a:xfrm>
            <a:off x="4407931" y="210228"/>
            <a:ext cx="4694108" cy="1913819"/>
          </a:xfrm>
          <a:prstGeom prst="rect">
            <a:avLst/>
          </a:prstGeom>
          <a:effectLst/>
        </p:spPr>
      </p:pic>
      <p:pic>
        <p:nvPicPr>
          <p:cNvPr id="4" name="Picture 3" descr="A close-up of a computer screen&#10;&#10;Description automatically generated">
            <a:extLst>
              <a:ext uri="{FF2B5EF4-FFF2-40B4-BE49-F238E27FC236}">
                <a16:creationId xmlns:a16="http://schemas.microsoft.com/office/drawing/2014/main" id="{C716B674-489C-A05F-68A8-DC3A6261A9A2}"/>
              </a:ext>
            </a:extLst>
          </p:cNvPr>
          <p:cNvPicPr>
            <a:picLocks noChangeAspect="1"/>
          </p:cNvPicPr>
          <p:nvPr/>
        </p:nvPicPr>
        <p:blipFill>
          <a:blip r:embed="rId8"/>
          <a:stretch>
            <a:fillRect/>
          </a:stretch>
        </p:blipFill>
        <p:spPr>
          <a:xfrm>
            <a:off x="7488526" y="2176602"/>
            <a:ext cx="4462195" cy="1658549"/>
          </a:xfrm>
          <a:prstGeom prst="rect">
            <a:avLst/>
          </a:prstGeom>
          <a:effectLst/>
        </p:spPr>
      </p:pic>
      <p:pic>
        <p:nvPicPr>
          <p:cNvPr id="7" name="Picture 6" descr="A screenshot of a computer&#10;&#10;Description automatically generated">
            <a:extLst>
              <a:ext uri="{FF2B5EF4-FFF2-40B4-BE49-F238E27FC236}">
                <a16:creationId xmlns:a16="http://schemas.microsoft.com/office/drawing/2014/main" id="{D47CC1C5-3DB6-39BF-3A85-6050DBB58F10}"/>
              </a:ext>
            </a:extLst>
          </p:cNvPr>
          <p:cNvPicPr>
            <a:picLocks noChangeAspect="1"/>
          </p:cNvPicPr>
          <p:nvPr/>
        </p:nvPicPr>
        <p:blipFill>
          <a:blip r:embed="rId9"/>
          <a:stretch>
            <a:fillRect/>
          </a:stretch>
        </p:blipFill>
        <p:spPr>
          <a:xfrm>
            <a:off x="4407930" y="3832753"/>
            <a:ext cx="4395933" cy="1578196"/>
          </a:xfrm>
          <a:prstGeom prst="rect">
            <a:avLst/>
          </a:prstGeom>
          <a:effectLst/>
        </p:spPr>
      </p:pic>
      <p:pic>
        <p:nvPicPr>
          <p:cNvPr id="6" name="Picture 5" descr="A screenshot of a computer&#10;&#10;Description automatically generated">
            <a:extLst>
              <a:ext uri="{FF2B5EF4-FFF2-40B4-BE49-F238E27FC236}">
                <a16:creationId xmlns:a16="http://schemas.microsoft.com/office/drawing/2014/main" id="{8046878E-FDC1-913B-F5DC-9A9AA66213CA}"/>
              </a:ext>
            </a:extLst>
          </p:cNvPr>
          <p:cNvPicPr>
            <a:picLocks noChangeAspect="1"/>
          </p:cNvPicPr>
          <p:nvPr/>
        </p:nvPicPr>
        <p:blipFill>
          <a:blip r:embed="rId10"/>
          <a:stretch>
            <a:fillRect/>
          </a:stretch>
        </p:blipFill>
        <p:spPr>
          <a:xfrm>
            <a:off x="7367047" y="5494604"/>
            <a:ext cx="4329673" cy="1324581"/>
          </a:xfrm>
          <a:prstGeom prst="rect">
            <a:avLst/>
          </a:prstGeom>
          <a:effectLst/>
        </p:spPr>
      </p:pic>
    </p:spTree>
    <p:extLst>
      <p:ext uri="{BB962C8B-B14F-4D97-AF65-F5344CB8AC3E}">
        <p14:creationId xmlns:p14="http://schemas.microsoft.com/office/powerpoint/2010/main" val="113875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1"/>
        <p:cNvGrpSpPr/>
        <p:nvPr/>
      </p:nvGrpSpPr>
      <p:grpSpPr>
        <a:xfrm>
          <a:off x="0" y="0"/>
          <a:ext cx="0" cy="0"/>
          <a:chOff x="0" y="0"/>
          <a:chExt cx="0" cy="0"/>
        </a:xfrm>
      </p:grpSpPr>
      <p:pic>
        <p:nvPicPr>
          <p:cNvPr id="149" name="Picture 14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1" name="Picture 15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3" name="Oval 15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5" name="Picture 15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7" name="Picture 15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9" name="Rectangle 15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1" name="Rectangle 16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2" name="Google Shape;142;p15"/>
          <p:cNvSpPr txBox="1">
            <a:spLocks noGrp="1"/>
          </p:cNvSpPr>
          <p:nvPr>
            <p:ph type="title"/>
          </p:nvPr>
        </p:nvSpPr>
        <p:spPr>
          <a:xfrm>
            <a:off x="648930" y="484123"/>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Dataset</a:t>
            </a:r>
          </a:p>
        </p:txBody>
      </p:sp>
      <p:sp>
        <p:nvSpPr>
          <p:cNvPr id="143" name="Google Shape;143;p15"/>
          <p:cNvSpPr txBox="1">
            <a:spLocks noGrp="1"/>
          </p:cNvSpPr>
          <p:nvPr>
            <p:ph type="body" idx="1"/>
          </p:nvPr>
        </p:nvSpPr>
        <p:spPr>
          <a:xfrm>
            <a:off x="648930" y="1289353"/>
            <a:ext cx="6732474" cy="4934466"/>
          </a:xfrm>
          <a:prstGeom prst="rect">
            <a:avLst/>
          </a:prstGeom>
        </p:spPr>
        <p:txBody>
          <a:bodyPr spcFirstLastPara="1" vert="horz" lIns="91440" tIns="45720" rIns="91440" bIns="45720" rtlCol="0" anchorCtr="0">
            <a:normAutofit/>
          </a:bodyPr>
          <a:lstStyle/>
          <a:p>
            <a:pPr marL="608965" indent="-422910">
              <a:lnSpc>
                <a:spcPct val="90000"/>
              </a:lnSpc>
              <a:spcBef>
                <a:spcPts val="1000"/>
              </a:spcBef>
              <a:buSzPct val="80000"/>
              <a:buFont typeface="Wingdings 3" charset="2"/>
              <a:buChar char=""/>
            </a:pPr>
            <a:r>
              <a:rPr lang="en-US" sz="1600" b="1">
                <a:solidFill>
                  <a:srgbClr val="FFFFFF"/>
                </a:solidFill>
              </a:rPr>
              <a:t>Introduction on author :</a:t>
            </a:r>
          </a:p>
          <a:p>
            <a:pPr marL="0" indent="0">
              <a:lnSpc>
                <a:spcPct val="90000"/>
              </a:lnSpc>
              <a:spcBef>
                <a:spcPts val="1000"/>
              </a:spcBef>
              <a:buSzPct val="80000"/>
              <a:buNone/>
            </a:pPr>
            <a:r>
              <a:rPr lang="en-US" sz="1600">
                <a:solidFill>
                  <a:srgbClr val="FFFFFF"/>
                </a:solidFill>
              </a:rPr>
              <a:t>William Shakespeare, often regarded as the greatest playwright and poet in the English language, lived during the late 16th and early 17th centuries. His writing style is characterized by intricate plots, vivid characters, and profound insights into human nature. Shakespeare's plays, including timeless classics like "Romeo and Juliet," "Hamlet," and "Macbeth," explore themes of love, power, jealousy, and betrayal. He masterfully employed poetic devices, such as metaphors and iambic pentameter, creating rich, enduring works that continue to captivate audiences worldwide. His legacy endures through the enduring popularity of his plays and sonnets, showcasing his unparalleled talent and influence on literature.</a:t>
            </a:r>
          </a:p>
          <a:p>
            <a:pPr marL="608965" indent="-422910">
              <a:lnSpc>
                <a:spcPct val="90000"/>
              </a:lnSpc>
              <a:spcBef>
                <a:spcPts val="1000"/>
              </a:spcBef>
              <a:buSzPct val="80000"/>
              <a:buFont typeface="Wingdings 3" charset="2"/>
              <a:buChar char=""/>
            </a:pPr>
            <a:r>
              <a:rPr lang="en-US" sz="1600" b="1">
                <a:solidFill>
                  <a:srgbClr val="FFFFFF"/>
                </a:solidFill>
              </a:rPr>
              <a:t>Selected books from his works :</a:t>
            </a:r>
          </a:p>
          <a:p>
            <a:pPr marL="0" indent="608965">
              <a:lnSpc>
                <a:spcPct val="90000"/>
              </a:lnSpc>
              <a:spcBef>
                <a:spcPts val="1000"/>
              </a:spcBef>
              <a:buSzPct val="80000"/>
              <a:buFont typeface="Wingdings 3" charset="2"/>
              <a:buChar char=""/>
            </a:pPr>
            <a:r>
              <a:rPr lang="en-US" sz="1600">
                <a:solidFill>
                  <a:srgbClr val="FFFFFF"/>
                </a:solidFill>
              </a:rPr>
              <a:t>Comedy : {All's Well That Ends Well, As You Like It, The Merchant of Venice, etc.}</a:t>
            </a:r>
          </a:p>
          <a:p>
            <a:pPr marL="0" indent="608965">
              <a:lnSpc>
                <a:spcPct val="90000"/>
              </a:lnSpc>
              <a:spcBef>
                <a:spcPts val="1000"/>
              </a:spcBef>
              <a:buSzPct val="80000"/>
              <a:buFont typeface="Wingdings 3" charset="2"/>
              <a:buChar char=""/>
            </a:pPr>
            <a:r>
              <a:rPr lang="en-US" sz="1600">
                <a:solidFill>
                  <a:srgbClr val="FFFFFF"/>
                </a:solidFill>
              </a:rPr>
              <a:t>Tragedy : {Antony and Cleopatra, Hamlet, Julius Caesar, Macbeth, Othello, etc.}</a:t>
            </a:r>
          </a:p>
        </p:txBody>
      </p:sp>
      <p:sp>
        <p:nvSpPr>
          <p:cNvPr id="16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45" name="Picture 144" descr="Abstract blurred public library with bookshelves">
            <a:extLst>
              <a:ext uri="{FF2B5EF4-FFF2-40B4-BE49-F238E27FC236}">
                <a16:creationId xmlns:a16="http://schemas.microsoft.com/office/drawing/2014/main" id="{73B99FB8-FE3D-BA15-2B35-2CAF639C3CAC}"/>
              </a:ext>
            </a:extLst>
          </p:cNvPr>
          <p:cNvPicPr>
            <a:picLocks noChangeAspect="1"/>
          </p:cNvPicPr>
          <p:nvPr/>
        </p:nvPicPr>
        <p:blipFill rotWithShape="1">
          <a:blip r:embed="rId8"/>
          <a:srcRect l="14885" r="36810" b="3"/>
          <a:stretch/>
        </p:blipFill>
        <p:spPr>
          <a:xfrm>
            <a:off x="8753175" y="1"/>
            <a:ext cx="3439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90957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7"/>
        <p:cNvGrpSpPr/>
        <p:nvPr/>
      </p:nvGrpSpPr>
      <p:grpSpPr>
        <a:xfrm>
          <a:off x="0" y="0"/>
          <a:ext cx="0" cy="0"/>
          <a:chOff x="0" y="0"/>
          <a:chExt cx="0" cy="0"/>
        </a:xfrm>
      </p:grpSpPr>
      <p:pic>
        <p:nvPicPr>
          <p:cNvPr id="195" name="Picture 19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6" name="Picture 19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7" name="Oval 19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8" name="Picture 19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9" name="Picture 19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0" name="Rectangle 19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1" name="Rectangle 20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8" name="Google Shape;148;p16"/>
          <p:cNvSpPr txBox="1">
            <a:spLocks noGrp="1"/>
          </p:cNvSpPr>
          <p:nvPr>
            <p:ph type="title"/>
          </p:nvPr>
        </p:nvSpPr>
        <p:spPr>
          <a:xfrm>
            <a:off x="648930" y="629266"/>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Shakespeare’s dataset</a:t>
            </a:r>
          </a:p>
        </p:txBody>
      </p:sp>
      <p:sp>
        <p:nvSpPr>
          <p:cNvPr id="202" name="Google Shape;149;p16"/>
          <p:cNvSpPr txBox="1">
            <a:spLocks noGrp="1"/>
          </p:cNvSpPr>
          <p:nvPr>
            <p:ph type="body" idx="1"/>
          </p:nvPr>
        </p:nvSpPr>
        <p:spPr>
          <a:xfrm>
            <a:off x="648930" y="1531257"/>
            <a:ext cx="7760569" cy="4753038"/>
          </a:xfrm>
          <a:prstGeom prst="rect">
            <a:avLst/>
          </a:prstGeom>
        </p:spPr>
        <p:txBody>
          <a:bodyPr spcFirstLastPara="1" vert="horz" wrap="square" lIns="91440" tIns="45720" rIns="91440" bIns="45720" rtlCol="0" anchor="t" anchorCtr="0">
            <a:noAutofit/>
          </a:bodyPr>
          <a:lstStyle/>
          <a:p>
            <a:pPr marL="0" indent="0">
              <a:lnSpc>
                <a:spcPct val="90000"/>
              </a:lnSpc>
              <a:spcBef>
                <a:spcPts val="1000"/>
              </a:spcBef>
              <a:buSzPct val="80000"/>
              <a:buFont typeface="Wingdings 3" charset="2"/>
              <a:buChar char=""/>
            </a:pPr>
            <a:r>
              <a:rPr lang="en-US" sz="1800" b="1"/>
              <a:t>Dataset preprocessing and source :</a:t>
            </a:r>
          </a:p>
          <a:p>
            <a:pPr marL="0" indent="0">
              <a:lnSpc>
                <a:spcPct val="90000"/>
              </a:lnSpc>
              <a:spcBef>
                <a:spcPts val="1000"/>
              </a:spcBef>
              <a:buSzPct val="80000"/>
              <a:buFont typeface="Wingdings 3" charset="2"/>
              <a:buChar char=""/>
            </a:pPr>
            <a:r>
              <a:rPr lang="en-US" sz="1800"/>
              <a:t>A dataset comprising 20 books authored by Shakespeare was curated. Text Blocks ranging from 100 to 150 words were extracted, ensuring exclusion of headers, footers, and various special indentations such as brackets, specific periods, etc. Additionally, efforts were made to enhance the dataset's suitability and robustness for training by removing character names enclosed in brackets and eliminating script and play formats from the content.</a:t>
            </a:r>
          </a:p>
          <a:p>
            <a:pPr marL="0" indent="608965">
              <a:lnSpc>
                <a:spcPct val="90000"/>
              </a:lnSpc>
              <a:spcBef>
                <a:spcPts val="1000"/>
              </a:spcBef>
              <a:buSzPct val="80000"/>
              <a:buFont typeface="Wingdings 3" charset="2"/>
              <a:buChar char=""/>
            </a:pPr>
            <a:r>
              <a:rPr lang="en-US" sz="1800" b="1"/>
              <a:t>Source of the books : </a:t>
            </a:r>
            <a:r>
              <a:rPr lang="en-US" sz="1800" u="sng">
                <a:hlinkClick r:id="rId8">
                  <a:extLst>
                    <a:ext uri="{A12FA001-AC4F-418D-AE19-62706E023703}">
                      <ahyp:hlinkClr xmlns:ahyp="http://schemas.microsoft.com/office/drawing/2018/hyperlinkcolor" val="tx"/>
                    </a:ext>
                  </a:extLst>
                </a:hlinkClick>
              </a:rPr>
              <a:t>https://shakespeare.mit.edu/</a:t>
            </a:r>
            <a:r>
              <a:rPr lang="en-US" sz="1800"/>
              <a:t> </a:t>
            </a:r>
          </a:p>
          <a:p>
            <a:pPr marL="0" indent="0">
              <a:lnSpc>
                <a:spcPct val="90000"/>
              </a:lnSpc>
              <a:spcBef>
                <a:spcPts val="1000"/>
              </a:spcBef>
              <a:buSzPct val="80000"/>
              <a:buFont typeface="Wingdings 3" charset="2"/>
              <a:buChar char=""/>
            </a:pPr>
            <a:r>
              <a:rPr lang="en-US" sz="1800" b="1"/>
              <a:t>Example of one such text block :</a:t>
            </a:r>
          </a:p>
          <a:p>
            <a:pPr marL="0" indent="0">
              <a:lnSpc>
                <a:spcPct val="90000"/>
              </a:lnSpc>
              <a:spcBef>
                <a:spcPts val="1000"/>
              </a:spcBef>
              <a:buSzPct val="80000"/>
              <a:buFont typeface="Wingdings 3" charset="2"/>
              <a:buChar char=""/>
            </a:pPr>
            <a:r>
              <a:rPr lang="en-US" sz="1800">
                <a:solidFill>
                  <a:schemeClr val="bg1">
                    <a:lumMod val="95000"/>
                    <a:lumOff val="5000"/>
                  </a:schemeClr>
                </a:solidFill>
                <a:highlight>
                  <a:srgbClr val="FFFFFF"/>
                </a:highlight>
                <a:sym typeface="Courier New"/>
              </a:rPr>
              <a:t>Thou art a Scholler; </a:t>
            </a:r>
            <a:r>
              <a:rPr lang="en-US" sz="1800" err="1">
                <a:solidFill>
                  <a:schemeClr val="bg1">
                    <a:lumMod val="95000"/>
                    <a:lumOff val="5000"/>
                  </a:schemeClr>
                </a:solidFill>
                <a:highlight>
                  <a:srgbClr val="FFFFFF"/>
                </a:highlight>
                <a:sym typeface="Courier New"/>
              </a:rPr>
              <a:t>speake</a:t>
            </a:r>
            <a:r>
              <a:rPr lang="en-US" sz="1800">
                <a:solidFill>
                  <a:schemeClr val="bg1">
                    <a:lumMod val="95000"/>
                    <a:lumOff val="5000"/>
                  </a:schemeClr>
                </a:solidFill>
                <a:highlight>
                  <a:srgbClr val="FFFFFF"/>
                </a:highlight>
                <a:sym typeface="Courier New"/>
              </a:rPr>
              <a:t> to it   Lookes it not </a:t>
            </a:r>
            <a:r>
              <a:rPr lang="en-US" sz="1800" err="1">
                <a:solidFill>
                  <a:schemeClr val="bg1">
                    <a:lumMod val="95000"/>
                    <a:lumOff val="5000"/>
                  </a:schemeClr>
                </a:solidFill>
                <a:highlight>
                  <a:srgbClr val="FFFFFF"/>
                </a:highlight>
                <a:sym typeface="Courier New"/>
              </a:rPr>
              <a:t>likNote</a:t>
            </a:r>
            <a:r>
              <a:rPr lang="en-US" sz="1800">
                <a:solidFill>
                  <a:schemeClr val="bg1">
                    <a:lumMod val="95000"/>
                    <a:lumOff val="5000"/>
                  </a:schemeClr>
                </a:solidFill>
                <a:highlight>
                  <a:srgbClr val="FFFFFF"/>
                </a:highlight>
                <a:sym typeface="Courier New"/>
              </a:rPr>
              <a:t>: A hole in the page partially obscures this </a:t>
            </a:r>
            <a:r>
              <a:rPr lang="en-US" sz="1800" err="1">
                <a:solidFill>
                  <a:schemeClr val="bg1">
                    <a:lumMod val="95000"/>
                    <a:lumOff val="5000"/>
                  </a:schemeClr>
                </a:solidFill>
                <a:highlight>
                  <a:srgbClr val="FFFFFF"/>
                </a:highlight>
                <a:sym typeface="Courier New"/>
              </a:rPr>
              <a:t>k.e</a:t>
            </a:r>
            <a:r>
              <a:rPr lang="en-US" sz="1800">
                <a:solidFill>
                  <a:schemeClr val="bg1">
                    <a:lumMod val="95000"/>
                    <a:lumOff val="5000"/>
                  </a:schemeClr>
                </a:solidFill>
                <a:highlight>
                  <a:srgbClr val="FFFFFF"/>
                </a:highlight>
                <a:sym typeface="Courier New"/>
              </a:rPr>
              <a:t> the King? Marke it   Most like: It </a:t>
            </a:r>
            <a:r>
              <a:rPr lang="en-US" sz="1800" err="1">
                <a:solidFill>
                  <a:schemeClr val="bg1">
                    <a:lumMod val="95000"/>
                    <a:lumOff val="5000"/>
                  </a:schemeClr>
                </a:solidFill>
                <a:highlight>
                  <a:srgbClr val="FFFFFF"/>
                </a:highlight>
                <a:sym typeface="Courier New"/>
              </a:rPr>
              <a:t>harrowes</a:t>
            </a:r>
            <a:r>
              <a:rPr lang="en-US" sz="1800">
                <a:solidFill>
                  <a:schemeClr val="bg1">
                    <a:lumMod val="95000"/>
                    <a:lumOff val="5000"/>
                  </a:schemeClr>
                </a:solidFill>
                <a:highlight>
                  <a:srgbClr val="FFFFFF"/>
                </a:highlight>
                <a:sym typeface="Courier New"/>
              </a:rPr>
              <a:t> me with fear &amp; wonder  It would be spoke too.  …………………………………  How now Horatio? You tremble &amp; look pale: Is not this something more then </a:t>
            </a:r>
            <a:r>
              <a:rPr lang="en-US" sz="1800" err="1">
                <a:solidFill>
                  <a:schemeClr val="bg1">
                    <a:lumMod val="95000"/>
                    <a:lumOff val="5000"/>
                  </a:schemeClr>
                </a:solidFill>
                <a:highlight>
                  <a:srgbClr val="FFFFFF"/>
                </a:highlight>
                <a:sym typeface="Courier New"/>
              </a:rPr>
              <a:t>Fantasie</a:t>
            </a:r>
            <a:r>
              <a:rPr lang="en-US" sz="1800">
                <a:solidFill>
                  <a:schemeClr val="bg1">
                    <a:lumMod val="95000"/>
                    <a:lumOff val="5000"/>
                  </a:schemeClr>
                </a:solidFill>
                <a:highlight>
                  <a:srgbClr val="FFFFFF"/>
                </a:highlight>
                <a:sym typeface="Courier New"/>
              </a:rPr>
              <a:t>? What </a:t>
            </a:r>
            <a:r>
              <a:rPr lang="en-US" sz="1800" err="1">
                <a:solidFill>
                  <a:schemeClr val="bg1">
                    <a:lumMod val="95000"/>
                    <a:lumOff val="5000"/>
                  </a:schemeClr>
                </a:solidFill>
                <a:highlight>
                  <a:srgbClr val="FFFFFF"/>
                </a:highlight>
                <a:sym typeface="Courier New"/>
              </a:rPr>
              <a:t>thinke</a:t>
            </a:r>
            <a:r>
              <a:rPr lang="en-US" sz="1800">
                <a:solidFill>
                  <a:schemeClr val="bg1">
                    <a:lumMod val="95000"/>
                    <a:lumOff val="5000"/>
                  </a:schemeClr>
                </a:solidFill>
                <a:highlight>
                  <a:srgbClr val="FFFFFF"/>
                </a:highlight>
                <a:sym typeface="Courier New"/>
              </a:rPr>
              <a:t> you </a:t>
            </a:r>
            <a:r>
              <a:rPr lang="en-US" sz="1800" err="1">
                <a:solidFill>
                  <a:schemeClr val="bg1">
                    <a:lumMod val="95000"/>
                    <a:lumOff val="5000"/>
                  </a:schemeClr>
                </a:solidFill>
                <a:highlight>
                  <a:srgbClr val="FFFFFF"/>
                </a:highlight>
                <a:sym typeface="Courier New"/>
              </a:rPr>
              <a:t>on't</a:t>
            </a:r>
            <a:r>
              <a:rPr lang="en-US" sz="1800">
                <a:solidFill>
                  <a:schemeClr val="bg1">
                    <a:lumMod val="95000"/>
                    <a:lumOff val="5000"/>
                  </a:schemeClr>
                </a:solidFill>
                <a:highlight>
                  <a:srgbClr val="FFFFFF"/>
                </a:highlight>
                <a:sym typeface="Courier New"/>
              </a:rPr>
              <a:t>?  Before my God, I might not this </a:t>
            </a:r>
            <a:r>
              <a:rPr lang="en-US" sz="1800" err="1">
                <a:solidFill>
                  <a:schemeClr val="bg1">
                    <a:lumMod val="95000"/>
                    <a:lumOff val="5000"/>
                  </a:schemeClr>
                </a:solidFill>
                <a:highlight>
                  <a:srgbClr val="FFFFFF"/>
                </a:highlight>
                <a:sym typeface="Courier New"/>
              </a:rPr>
              <a:t>beleeue</a:t>
            </a:r>
            <a:r>
              <a:rPr lang="en-US" sz="1800">
                <a:solidFill>
                  <a:schemeClr val="bg1">
                    <a:lumMod val="95000"/>
                    <a:lumOff val="5000"/>
                  </a:schemeClr>
                </a:solidFill>
                <a:highlight>
                  <a:srgbClr val="FFFFFF"/>
                </a:highlight>
                <a:sym typeface="Courier New"/>
              </a:rPr>
              <a:t> Without the sensible and true </a:t>
            </a:r>
            <a:r>
              <a:rPr lang="en-US" sz="1800" err="1">
                <a:solidFill>
                  <a:schemeClr val="bg1">
                    <a:lumMod val="95000"/>
                    <a:lumOff val="5000"/>
                  </a:schemeClr>
                </a:solidFill>
                <a:highlight>
                  <a:srgbClr val="FFFFFF"/>
                </a:highlight>
                <a:sym typeface="Courier New"/>
              </a:rPr>
              <a:t>auouch</a:t>
            </a:r>
            <a:r>
              <a:rPr lang="en-US" sz="1800">
                <a:solidFill>
                  <a:schemeClr val="bg1">
                    <a:lumMod val="95000"/>
                    <a:lumOff val="5000"/>
                  </a:schemeClr>
                </a:solidFill>
                <a:highlight>
                  <a:srgbClr val="FFFFFF"/>
                </a:highlight>
                <a:sym typeface="Courier New"/>
              </a:rPr>
              <a:t> Of mine </a:t>
            </a:r>
            <a:r>
              <a:rPr lang="en-US" sz="1800" err="1">
                <a:solidFill>
                  <a:schemeClr val="bg1">
                    <a:lumMod val="95000"/>
                    <a:lumOff val="5000"/>
                  </a:schemeClr>
                </a:solidFill>
                <a:highlight>
                  <a:srgbClr val="FFFFFF"/>
                </a:highlight>
                <a:sym typeface="Courier New"/>
              </a:rPr>
              <a:t>owne</a:t>
            </a:r>
            <a:r>
              <a:rPr lang="en-US" sz="1800">
                <a:solidFill>
                  <a:schemeClr val="bg1">
                    <a:lumMod val="95000"/>
                    <a:lumOff val="5000"/>
                  </a:schemeClr>
                </a:solidFill>
                <a:highlight>
                  <a:srgbClr val="FFFFFF"/>
                </a:highlight>
                <a:sym typeface="Courier New"/>
              </a:rPr>
              <a:t> eyes</a:t>
            </a:r>
            <a:r>
              <a:rPr lang="en-US" sz="1800">
                <a:highlight>
                  <a:srgbClr val="FFFFFF"/>
                </a:highlight>
                <a:sym typeface="Courier New"/>
              </a:rPr>
              <a:t>.</a:t>
            </a:r>
            <a:endParaRPr lang="en-US" sz="1800"/>
          </a:p>
        </p:txBody>
      </p:sp>
      <p:sp>
        <p:nvSpPr>
          <p:cNvPr id="20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4" name="Picture 203" descr="Books on a shelf">
            <a:extLst>
              <a:ext uri="{FF2B5EF4-FFF2-40B4-BE49-F238E27FC236}">
                <a16:creationId xmlns:a16="http://schemas.microsoft.com/office/drawing/2014/main" id="{A21AA67A-2D0C-0438-611E-AC03F24C034E}"/>
              </a:ext>
            </a:extLst>
          </p:cNvPr>
          <p:cNvPicPr>
            <a:picLocks noChangeAspect="1"/>
          </p:cNvPicPr>
          <p:nvPr/>
        </p:nvPicPr>
        <p:blipFill rotWithShape="1">
          <a:blip r:embed="rId9"/>
          <a:srcRect l="28611" r="23113" b="-10"/>
          <a:stretch/>
        </p:blipFill>
        <p:spPr>
          <a:xfrm>
            <a:off x="8716889" y="1"/>
            <a:ext cx="3475531"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62610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729567" y="445059"/>
            <a:ext cx="10007600" cy="839200"/>
          </a:xfrm>
          <a:prstGeom prst="rect">
            <a:avLst/>
          </a:prstGeom>
        </p:spPr>
        <p:txBody>
          <a:bodyPr spcFirstLastPara="1" wrap="square" lIns="121900" tIns="121900" rIns="121900" bIns="121900" anchor="t" anchorCtr="0">
            <a:normAutofit fontScale="90000"/>
          </a:bodyPr>
          <a:lstStyle/>
          <a:p>
            <a:r>
              <a:rPr lang="en"/>
              <a:t>Shakespeare’s dataset analysis</a:t>
            </a:r>
            <a:endParaRPr/>
          </a:p>
        </p:txBody>
      </p:sp>
      <p:pic>
        <p:nvPicPr>
          <p:cNvPr id="155" name="Google Shape;155;p17"/>
          <p:cNvPicPr preferRelativeResize="0"/>
          <p:nvPr/>
        </p:nvPicPr>
        <p:blipFill rotWithShape="1">
          <a:blip r:embed="rId3">
            <a:alphaModFix/>
          </a:blip>
          <a:srcRect l="9390" r="-9390"/>
          <a:stretch/>
        </p:blipFill>
        <p:spPr>
          <a:xfrm>
            <a:off x="7997103" y="448522"/>
            <a:ext cx="4024800" cy="2822650"/>
          </a:xfrm>
          <a:prstGeom prst="rect">
            <a:avLst/>
          </a:prstGeom>
          <a:noFill/>
          <a:ln>
            <a:noFill/>
          </a:ln>
        </p:spPr>
      </p:pic>
      <p:sp>
        <p:nvSpPr>
          <p:cNvPr id="156" name="Google Shape;156;p17"/>
          <p:cNvSpPr txBox="1"/>
          <p:nvPr/>
        </p:nvSpPr>
        <p:spPr>
          <a:xfrm>
            <a:off x="8256028" y="3257488"/>
            <a:ext cx="3224354" cy="1022149"/>
          </a:xfrm>
          <a:prstGeom prst="rect">
            <a:avLst/>
          </a:prstGeom>
          <a:noFill/>
          <a:ln>
            <a:noFill/>
          </a:ln>
        </p:spPr>
        <p:txBody>
          <a:bodyPr spcFirstLastPara="1" wrap="square" lIns="121900" tIns="121900" rIns="121900" bIns="121900" anchor="t" anchorCtr="0">
            <a:noAutofit/>
          </a:bodyPr>
          <a:lstStyle/>
          <a:p>
            <a:r>
              <a:rPr lang="en">
                <a:latin typeface="Calibri"/>
                <a:ea typeface="Calibri"/>
                <a:cs typeface="Calibri"/>
                <a:sym typeface="Calibri"/>
              </a:rPr>
              <a:t>Transition  Matrix (small part)</a:t>
            </a:r>
            <a:endParaRPr lang="en-US">
              <a:latin typeface="Calibri"/>
              <a:ea typeface="Calibri"/>
              <a:cs typeface="Calibri"/>
            </a:endParaRPr>
          </a:p>
        </p:txBody>
      </p:sp>
      <p:pic>
        <p:nvPicPr>
          <p:cNvPr id="157" name="Google Shape;157;p17"/>
          <p:cNvPicPr preferRelativeResize="0"/>
          <p:nvPr/>
        </p:nvPicPr>
        <p:blipFill rotWithShape="1">
          <a:blip r:embed="rId4">
            <a:alphaModFix/>
          </a:blip>
          <a:srcRect t="6120" b="-6120"/>
          <a:stretch/>
        </p:blipFill>
        <p:spPr>
          <a:xfrm>
            <a:off x="7917614" y="3846072"/>
            <a:ext cx="3773233" cy="2765833"/>
          </a:xfrm>
          <a:prstGeom prst="rect">
            <a:avLst/>
          </a:prstGeom>
          <a:noFill/>
          <a:ln>
            <a:noFill/>
          </a:ln>
        </p:spPr>
      </p:pic>
      <p:sp>
        <p:nvSpPr>
          <p:cNvPr id="158" name="Google Shape;158;p17"/>
          <p:cNvSpPr txBox="1"/>
          <p:nvPr/>
        </p:nvSpPr>
        <p:spPr>
          <a:xfrm>
            <a:off x="2655876" y="5418143"/>
            <a:ext cx="2979238" cy="513600"/>
          </a:xfrm>
          <a:prstGeom prst="rect">
            <a:avLst/>
          </a:prstGeom>
          <a:noFill/>
          <a:ln>
            <a:noFill/>
          </a:ln>
        </p:spPr>
        <p:txBody>
          <a:bodyPr spcFirstLastPara="1" wrap="square" lIns="121900" tIns="121900" rIns="121900" bIns="121900" anchor="t" anchorCtr="0">
            <a:noAutofit/>
          </a:bodyPr>
          <a:lstStyle/>
          <a:p>
            <a:pPr algn="ctr"/>
            <a:r>
              <a:rPr lang="en" sz="2533">
                <a:latin typeface="Calibri"/>
                <a:ea typeface="Calibri"/>
                <a:cs typeface="Calibri"/>
                <a:sym typeface="Calibri"/>
              </a:rPr>
              <a:t>Word vs Frequency</a:t>
            </a:r>
            <a:endParaRPr sz="2533">
              <a:latin typeface="Calibri"/>
              <a:ea typeface="Calibri"/>
              <a:cs typeface="Calibri"/>
              <a:sym typeface="Calibri"/>
            </a:endParaRPr>
          </a:p>
        </p:txBody>
      </p:sp>
      <p:pic>
        <p:nvPicPr>
          <p:cNvPr id="159" name="Google Shape;159;p17"/>
          <p:cNvPicPr preferRelativeResize="0"/>
          <p:nvPr/>
        </p:nvPicPr>
        <p:blipFill>
          <a:blip r:embed="rId5">
            <a:alphaModFix/>
          </a:blip>
          <a:stretch>
            <a:fillRect/>
          </a:stretch>
        </p:blipFill>
        <p:spPr>
          <a:xfrm>
            <a:off x="739033" y="1227462"/>
            <a:ext cx="6801699" cy="4057632"/>
          </a:xfrm>
          <a:prstGeom prst="rect">
            <a:avLst/>
          </a:prstGeom>
          <a:noFill/>
          <a:ln>
            <a:noFill/>
          </a:ln>
        </p:spPr>
      </p:pic>
    </p:spTree>
    <p:extLst>
      <p:ext uri="{BB962C8B-B14F-4D97-AF65-F5344CB8AC3E}">
        <p14:creationId xmlns:p14="http://schemas.microsoft.com/office/powerpoint/2010/main" val="108184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63"/>
        <p:cNvGrpSpPr/>
        <p:nvPr/>
      </p:nvGrpSpPr>
      <p:grpSpPr>
        <a:xfrm>
          <a:off x="0" y="0"/>
          <a:ext cx="0" cy="0"/>
          <a:chOff x="0" y="0"/>
          <a:chExt cx="0" cy="0"/>
        </a:xfrm>
      </p:grpSpPr>
      <p:pic>
        <p:nvPicPr>
          <p:cNvPr id="172" name="Picture 17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4" name="Picture 17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6" name="Oval 17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8" name="Picture 17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0" name="Picture 17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2" name="Rectangle 18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4" name="Google Shape;164;p18"/>
          <p:cNvSpPr txBox="1">
            <a:spLocks noGrp="1"/>
          </p:cNvSpPr>
          <p:nvPr>
            <p:ph type="title"/>
          </p:nvPr>
        </p:nvSpPr>
        <p:spPr>
          <a:xfrm>
            <a:off x="646112" y="452718"/>
            <a:ext cx="5629222" cy="1400530"/>
          </a:xfrm>
          <a:prstGeom prst="rect">
            <a:avLst/>
          </a:prstGeom>
        </p:spPr>
        <p:txBody>
          <a:bodyPr spcFirstLastPara="1" vert="horz" lIns="91440" tIns="45720" rIns="91440" bIns="45720" rtlCol="0" anchor="t" anchorCtr="0">
            <a:normAutofit/>
          </a:bodyPr>
          <a:lstStyle/>
          <a:p>
            <a:pPr marL="609585" indent="-558786">
              <a:spcBef>
                <a:spcPct val="0"/>
              </a:spcBef>
            </a:pPr>
            <a:r>
              <a:rPr lang="en-US" sz="4200"/>
              <a:t>Markov Chains</a:t>
            </a:r>
          </a:p>
        </p:txBody>
      </p:sp>
      <p:sp>
        <p:nvSpPr>
          <p:cNvPr id="184" name="Freeform: Shape 183">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86"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7" name="Google Shape;167;p18"/>
          <p:cNvPicPr preferRelativeResize="0"/>
          <p:nvPr/>
        </p:nvPicPr>
        <p:blipFill>
          <a:blip r:embed="rId8"/>
          <a:stretch>
            <a:fillRect/>
          </a:stretch>
        </p:blipFill>
        <p:spPr>
          <a:xfrm>
            <a:off x="7028397" y="1130980"/>
            <a:ext cx="4825226" cy="2582888"/>
          </a:xfrm>
          <a:prstGeom prst="rect">
            <a:avLst/>
          </a:prstGeom>
          <a:noFill/>
          <a:effectLst/>
        </p:spPr>
      </p:pic>
      <p:sp>
        <p:nvSpPr>
          <p:cNvPr id="188" name="Rectangle 187">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5" name="Google Shape;165;p18"/>
          <p:cNvSpPr txBox="1">
            <a:spLocks noGrp="1"/>
          </p:cNvSpPr>
          <p:nvPr>
            <p:ph type="body" idx="1"/>
          </p:nvPr>
        </p:nvSpPr>
        <p:spPr>
          <a:xfrm>
            <a:off x="546722" y="1854135"/>
            <a:ext cx="6180807" cy="4195481"/>
          </a:xfrm>
          <a:prstGeom prst="rect">
            <a:avLst/>
          </a:prstGeom>
        </p:spPr>
        <p:txBody>
          <a:bodyPr spcFirstLastPara="1" vert="horz" lIns="91440" tIns="45720" rIns="91440" bIns="45720" rtlCol="0" anchorCtr="0">
            <a:normAutofit/>
          </a:bodyPr>
          <a:lstStyle/>
          <a:p>
            <a:pPr marL="651510" indent="-457200">
              <a:spcBef>
                <a:spcPts val="1000"/>
              </a:spcBef>
              <a:buSzPct val="80000"/>
              <a:buAutoNum type="arabicPeriod"/>
            </a:pPr>
            <a:r>
              <a:rPr lang="en-US">
                <a:solidFill>
                  <a:schemeClr val="accent3"/>
                </a:solidFill>
              </a:rPr>
              <a:t>Markov Chain</a:t>
            </a:r>
            <a:r>
              <a:rPr lang="en-US"/>
              <a:t>: A Markov chain is a stochastic process in which the probability of transitioning from one state to another depends solely on the current state, with no memory of previous states.</a:t>
            </a:r>
          </a:p>
          <a:p>
            <a:pPr marL="194310" indent="0">
              <a:spcBef>
                <a:spcPts val="1000"/>
              </a:spcBef>
              <a:buNone/>
            </a:pPr>
            <a:endParaRPr lang="en-US"/>
          </a:p>
          <a:p>
            <a:pPr marL="0" indent="0">
              <a:spcBef>
                <a:spcPts val="1000"/>
              </a:spcBef>
              <a:buSzPct val="80000"/>
              <a:buNone/>
            </a:pPr>
            <a:r>
              <a:rPr lang="en-US"/>
              <a:t> </a:t>
            </a:r>
            <a:r>
              <a:rPr lang="en-US">
                <a:solidFill>
                  <a:schemeClr val="accent3"/>
                </a:solidFill>
              </a:rPr>
              <a:t>  2.   Transition matrix:</a:t>
            </a:r>
            <a:r>
              <a:rPr lang="en-US"/>
              <a:t> A 2D matrix with rows   and   columns as states of the Markov chain.</a:t>
            </a:r>
          </a:p>
          <a:p>
            <a:pPr marL="608965" indent="0">
              <a:spcBef>
                <a:spcPts val="1000"/>
              </a:spcBef>
              <a:buSzPct val="80000"/>
              <a:buFont typeface="Wingdings 3" charset="2"/>
              <a:buChar char=""/>
            </a:pPr>
            <a:endParaRPr lang="en-US"/>
          </a:p>
        </p:txBody>
      </p:sp>
      <p:pic>
        <p:nvPicPr>
          <p:cNvPr id="166" name="Google Shape;166;p18"/>
          <p:cNvPicPr preferRelativeResize="0"/>
          <p:nvPr/>
        </p:nvPicPr>
        <p:blipFill>
          <a:blip r:embed="rId9"/>
          <a:stretch>
            <a:fillRect/>
          </a:stretch>
        </p:blipFill>
        <p:spPr>
          <a:xfrm>
            <a:off x="7106753" y="3711936"/>
            <a:ext cx="4536519" cy="2756423"/>
          </a:xfrm>
          <a:prstGeom prst="rect">
            <a:avLst/>
          </a:prstGeom>
          <a:noFill/>
          <a:effectLst/>
        </p:spPr>
      </p:pic>
    </p:spTree>
    <p:extLst>
      <p:ext uri="{BB962C8B-B14F-4D97-AF65-F5344CB8AC3E}">
        <p14:creationId xmlns:p14="http://schemas.microsoft.com/office/powerpoint/2010/main" val="414279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982229" y="439638"/>
            <a:ext cx="10007600" cy="972400"/>
          </a:xfrm>
          <a:prstGeom prst="rect">
            <a:avLst/>
          </a:prstGeom>
        </p:spPr>
        <p:txBody>
          <a:bodyPr spcFirstLastPara="1" wrap="square" lIns="121900" tIns="121900" rIns="121900" bIns="121900" anchor="t" anchorCtr="0">
            <a:normAutofit/>
          </a:bodyPr>
          <a:lstStyle/>
          <a:p>
            <a:pPr marL="50800"/>
            <a:r>
              <a:rPr lang="en"/>
              <a:t>Markov Chains based implementation</a:t>
            </a:r>
            <a:endParaRPr lang="en-US"/>
          </a:p>
        </p:txBody>
      </p:sp>
      <p:sp>
        <p:nvSpPr>
          <p:cNvPr id="173" name="Google Shape;173;p19"/>
          <p:cNvSpPr txBox="1">
            <a:spLocks noGrp="1"/>
          </p:cNvSpPr>
          <p:nvPr>
            <p:ph type="body" idx="1"/>
          </p:nvPr>
        </p:nvSpPr>
        <p:spPr>
          <a:xfrm>
            <a:off x="987248" y="1479385"/>
            <a:ext cx="10348324" cy="4630991"/>
          </a:xfrm>
          <a:prstGeom prst="rect">
            <a:avLst/>
          </a:prstGeom>
        </p:spPr>
        <p:txBody>
          <a:bodyPr spcFirstLastPara="1" vert="horz" wrap="square" lIns="121900" tIns="121900" rIns="121900" bIns="121900" rtlCol="0" anchor="t" anchorCtr="0">
            <a:noAutofit/>
          </a:bodyPr>
          <a:lstStyle/>
          <a:p>
            <a:pPr marL="0" indent="0">
              <a:buNone/>
            </a:pPr>
            <a:r>
              <a:rPr lang="en-US" sz="1400"/>
              <a:t>a. The algorithm begins by analyzing a provided text corpus, creating a Markov Chain model. It breaks down the text into word sequences, computing the probability of each word following a specific sequence of preceding words. This information is used to construct a transition probabilities matrix for every pair of words within the entire word set.</a:t>
            </a:r>
          </a:p>
          <a:p>
            <a:pPr marL="0" indent="0">
              <a:spcBef>
                <a:spcPts val="1600"/>
              </a:spcBef>
              <a:buNone/>
            </a:pPr>
            <a:r>
              <a:rPr lang="en-US" sz="1400"/>
              <a:t>b. To build the prediction model, users can input an initial state. If no specific word is provided, a word is randomly chosen to initiate the model training process.</a:t>
            </a:r>
          </a:p>
          <a:p>
            <a:pPr marL="0" indent="0">
              <a:spcBef>
                <a:spcPts val="1600"/>
              </a:spcBef>
              <a:buNone/>
            </a:pPr>
            <a:r>
              <a:rPr lang="en-US" sz="1400"/>
              <a:t>c. Two primary techniques are employed to predict the next word accurately:</a:t>
            </a:r>
          </a:p>
          <a:p>
            <a:pPr marL="0" indent="0">
              <a:spcBef>
                <a:spcPts val="1600"/>
              </a:spcBef>
              <a:buNone/>
            </a:pPr>
            <a:r>
              <a:rPr lang="en-US" sz="1400"/>
              <a:t>   - Greedy Approach: This deterministic method selects the word most correlated with the last group of words using a maximum 30-order Markov Chain.</a:t>
            </a:r>
          </a:p>
          <a:p>
            <a:pPr marL="0" indent="0">
              <a:spcBef>
                <a:spcPts val="1600"/>
              </a:spcBef>
              <a:buNone/>
            </a:pPr>
            <a:r>
              <a:rPr lang="en-US" sz="1400"/>
              <a:t>      - Top-K Sampling: In this approach, the next word is randomly chosen from the 10 most correlated words of the preceding word sequence.</a:t>
            </a:r>
          </a:p>
          <a:p>
            <a:pPr marL="0" indent="0">
              <a:spcBef>
                <a:spcPts val="1600"/>
              </a:spcBef>
              <a:buNone/>
            </a:pPr>
            <a:r>
              <a:rPr lang="en-US" sz="1400"/>
              <a:t>d. The Markov Chain's order specifies the number of preceding words considered for prediction, ranging from 2 to 30 in our approach. We incorporate the Top-K sampling method due to the occasional occurrence of infinite loops in predictions made solely using the greedy approach.</a:t>
            </a:r>
          </a:p>
          <a:p>
            <a:pPr marL="0" indent="0">
              <a:spcBef>
                <a:spcPts val="1600"/>
              </a:spcBef>
              <a:spcAft>
                <a:spcPts val="1600"/>
              </a:spcAft>
              <a:buNone/>
            </a:pPr>
            <a:r>
              <a:rPr lang="en-US" sz="1400"/>
              <a:t>e. Using the trained model, we generated output text blocks, limiting them to a maximum of 50 words.</a:t>
            </a:r>
          </a:p>
        </p:txBody>
      </p:sp>
    </p:spTree>
    <p:extLst>
      <p:ext uri="{BB962C8B-B14F-4D97-AF65-F5344CB8AC3E}">
        <p14:creationId xmlns:p14="http://schemas.microsoft.com/office/powerpoint/2010/main" val="307082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77"/>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8" name="Google Shape;178;p20"/>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9585" indent="-558786">
              <a:lnSpc>
                <a:spcPct val="90000"/>
              </a:lnSpc>
              <a:spcBef>
                <a:spcPct val="0"/>
              </a:spcBef>
            </a:pPr>
            <a:r>
              <a:rPr lang="en-US" sz="3900" b="0" i="0" kern="1200">
                <a:solidFill>
                  <a:schemeClr val="tx2"/>
                </a:solidFill>
                <a:latin typeface="+mj-lt"/>
                <a:ea typeface="+mj-ea"/>
                <a:cs typeface="+mj-cs"/>
              </a:rPr>
              <a:t>Markov Chains based implementation</a:t>
            </a:r>
          </a:p>
        </p:txBody>
      </p:sp>
      <p:pic>
        <p:nvPicPr>
          <p:cNvPr id="180" name="Google Shape;180;p20"/>
          <p:cNvPicPr preferRelativeResize="0"/>
          <p:nvPr/>
        </p:nvPicPr>
        <p:blipFill>
          <a:blip r:embed="rId8"/>
          <a:stretch>
            <a:fillRect/>
          </a:stretch>
        </p:blipFill>
        <p:spPr>
          <a:xfrm>
            <a:off x="759516" y="1847038"/>
            <a:ext cx="5763354" cy="3952841"/>
          </a:xfrm>
          <a:prstGeom prst="rect">
            <a:avLst/>
          </a:prstGeom>
          <a:noFill/>
          <a:effectLst>
            <a:outerShdw blurRad="50800" dist="38100" dir="5400000" algn="t" rotWithShape="0">
              <a:prstClr val="black">
                <a:alpha val="43000"/>
              </a:prstClr>
            </a:outerShdw>
          </a:effectLst>
        </p:spPr>
      </p:pic>
      <p:sp>
        <p:nvSpPr>
          <p:cNvPr id="179" name="Google Shape;179;p20"/>
          <p:cNvSpPr txBox="1">
            <a:spLocks noGrp="1"/>
          </p:cNvSpPr>
          <p:nvPr>
            <p:ph type="body" idx="1"/>
          </p:nvPr>
        </p:nvSpPr>
        <p:spPr>
          <a:xfrm>
            <a:off x="6599919" y="1846595"/>
            <a:ext cx="4415293" cy="4196185"/>
          </a:xfrm>
          <a:prstGeom prst="rect">
            <a:avLst/>
          </a:prstGeom>
        </p:spPr>
        <p:txBody>
          <a:bodyPr spcFirstLastPara="1" vert="horz" lIns="91440" tIns="45720" rIns="91440" bIns="45720" rtlCol="0" anchorCtr="0">
            <a:normAutofit/>
          </a:bodyPr>
          <a:lstStyle/>
          <a:p>
            <a:pPr marL="0" indent="0">
              <a:lnSpc>
                <a:spcPct val="90000"/>
              </a:lnSpc>
              <a:spcBef>
                <a:spcPts val="1000"/>
              </a:spcBef>
              <a:buSzPct val="80000"/>
              <a:buFont typeface="Wingdings 3" charset="2"/>
              <a:buChar char=""/>
            </a:pPr>
            <a:r>
              <a:rPr lang="en-US" sz="1400"/>
              <a:t>Limitations :</a:t>
            </a:r>
          </a:p>
          <a:p>
            <a:pPr marL="608965" indent="-396240">
              <a:lnSpc>
                <a:spcPct val="90000"/>
              </a:lnSpc>
              <a:spcBef>
                <a:spcPts val="1000"/>
              </a:spcBef>
              <a:buSzPct val="80000"/>
              <a:buFont typeface="Wingdings 3" charset="2"/>
              <a:buChar char=""/>
            </a:pPr>
            <a:r>
              <a:rPr lang="en-US" sz="1400"/>
              <a:t>Limited Contextual Understanding</a:t>
            </a:r>
          </a:p>
          <a:p>
            <a:pPr marL="608965" indent="-396240">
              <a:lnSpc>
                <a:spcPct val="90000"/>
              </a:lnSpc>
              <a:spcBef>
                <a:spcPts val="1000"/>
              </a:spcBef>
              <a:buSzPct val="80000"/>
              <a:buFont typeface="Wingdings 3" charset="2"/>
              <a:buChar char=""/>
            </a:pPr>
            <a:r>
              <a:rPr lang="en-US" sz="1400"/>
              <a:t>Dependency on Training Data</a:t>
            </a:r>
          </a:p>
          <a:p>
            <a:pPr marL="608965" indent="-396240">
              <a:lnSpc>
                <a:spcPct val="90000"/>
              </a:lnSpc>
              <a:spcBef>
                <a:spcPts val="1000"/>
              </a:spcBef>
              <a:buSzPct val="80000"/>
              <a:buFont typeface="Wingdings 3" charset="2"/>
              <a:buChar char=""/>
            </a:pPr>
            <a:r>
              <a:rPr lang="en-US" sz="1400"/>
              <a:t>Inability to Handle Out-of-Vocabulary Words</a:t>
            </a:r>
          </a:p>
          <a:p>
            <a:pPr marL="608965" indent="-396240">
              <a:lnSpc>
                <a:spcPct val="90000"/>
              </a:lnSpc>
              <a:spcBef>
                <a:spcPts val="1000"/>
              </a:spcBef>
              <a:buSzPct val="80000"/>
              <a:buFont typeface="Wingdings 3" charset="2"/>
              <a:buChar char=""/>
            </a:pPr>
            <a:r>
              <a:rPr lang="en-US" sz="1400"/>
              <a:t>Fixed Context Window</a:t>
            </a:r>
          </a:p>
          <a:p>
            <a:pPr marL="608965" indent="-396240">
              <a:lnSpc>
                <a:spcPct val="90000"/>
              </a:lnSpc>
              <a:spcBef>
                <a:spcPts val="1000"/>
              </a:spcBef>
              <a:buSzPct val="80000"/>
              <a:buFont typeface="Wingdings 3" charset="2"/>
              <a:buChar char=""/>
            </a:pPr>
            <a:r>
              <a:rPr lang="en-US" sz="1400"/>
              <a:t>Lack of Long-Term Dependencies</a:t>
            </a:r>
          </a:p>
          <a:p>
            <a:pPr marL="608965" indent="-396240">
              <a:lnSpc>
                <a:spcPct val="90000"/>
              </a:lnSpc>
              <a:spcBef>
                <a:spcPts val="1000"/>
              </a:spcBef>
              <a:buSzPct val="80000"/>
              <a:buFont typeface="Wingdings 3" charset="2"/>
              <a:buChar char=""/>
            </a:pPr>
            <a:r>
              <a:rPr lang="en-US" sz="1400"/>
              <a:t>Sensitivity to Initial State</a:t>
            </a:r>
          </a:p>
          <a:p>
            <a:pPr marL="608965" indent="-396240">
              <a:lnSpc>
                <a:spcPct val="90000"/>
              </a:lnSpc>
              <a:spcBef>
                <a:spcPts val="1000"/>
              </a:spcBef>
              <a:buSzPct val="80000"/>
              <a:buFont typeface="Wingdings 3" charset="2"/>
              <a:buChar char=""/>
            </a:pPr>
            <a:r>
              <a:rPr lang="en-US" sz="1400"/>
              <a:t>Difficulty with Ambiguity</a:t>
            </a:r>
          </a:p>
          <a:p>
            <a:pPr marL="608965" indent="-396240">
              <a:lnSpc>
                <a:spcPct val="90000"/>
              </a:lnSpc>
              <a:spcBef>
                <a:spcPts val="1000"/>
              </a:spcBef>
              <a:buSzPct val="80000"/>
              <a:buFont typeface="Wingdings 3" charset="2"/>
              <a:buChar char=""/>
            </a:pPr>
            <a:r>
              <a:rPr lang="en-US" sz="1400"/>
              <a:t>Limited Handling of Grammar and Syntax</a:t>
            </a:r>
          </a:p>
          <a:p>
            <a:pPr marL="608965" indent="-396240">
              <a:lnSpc>
                <a:spcPct val="90000"/>
              </a:lnSpc>
              <a:spcBef>
                <a:spcPts val="1000"/>
              </a:spcBef>
              <a:buSzPct val="80000"/>
              <a:buFont typeface="Wingdings 3" charset="2"/>
              <a:buChar char=""/>
            </a:pPr>
            <a:r>
              <a:rPr lang="en-US" sz="1400"/>
              <a:t>Difficulty with Rare Events</a:t>
            </a:r>
          </a:p>
          <a:p>
            <a:pPr marL="608965" indent="-396240">
              <a:lnSpc>
                <a:spcPct val="90000"/>
              </a:lnSpc>
              <a:spcBef>
                <a:spcPts val="1000"/>
              </a:spcBef>
              <a:buSzPct val="80000"/>
              <a:buFont typeface="Wingdings 3" charset="2"/>
              <a:buChar char=""/>
            </a:pPr>
            <a:r>
              <a:rPr lang="en-US" sz="1400"/>
              <a:t>Vulnerability to Overfitting</a:t>
            </a:r>
          </a:p>
        </p:txBody>
      </p:sp>
    </p:spTree>
    <p:extLst>
      <p:ext uri="{BB962C8B-B14F-4D97-AF65-F5344CB8AC3E}">
        <p14:creationId xmlns:p14="http://schemas.microsoft.com/office/powerpoint/2010/main" val="281786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3900" b="0" i="0" kern="1200">
                <a:latin typeface="+mj-lt"/>
                <a:ea typeface="+mj-ea"/>
                <a:cs typeface="+mj-cs"/>
              </a:rPr>
              <a:t>Markov implementation</a:t>
            </a:r>
            <a:r>
              <a:rPr lang="en-US" sz="3900"/>
              <a:t> output</a:t>
            </a:r>
            <a:endParaRPr lang="en-US">
              <a:ea typeface="+mj-ea"/>
              <a:cs typeface="+mj-cs"/>
            </a:endParaRPr>
          </a:p>
        </p:txBody>
      </p:sp>
      <p:sp>
        <p:nvSpPr>
          <p:cNvPr id="9" name="Google Shape;179;p20">
            <a:extLst>
              <a:ext uri="{FF2B5EF4-FFF2-40B4-BE49-F238E27FC236}">
                <a16:creationId xmlns:a16="http://schemas.microsoft.com/office/drawing/2014/main" id="{8BB74D5D-5B62-ADE1-3F8F-067378F2839A}"/>
              </a:ext>
            </a:extLst>
          </p:cNvPr>
          <p:cNvSpPr txBox="1">
            <a:spLocks noGrp="1"/>
          </p:cNvSpPr>
          <p:nvPr>
            <p:ph type="body" idx="1"/>
          </p:nvPr>
        </p:nvSpPr>
        <p:spPr>
          <a:xfrm>
            <a:off x="649062" y="1423262"/>
            <a:ext cx="4572531" cy="531328"/>
          </a:xfrm>
          <a:prstGeom prst="rect">
            <a:avLst/>
          </a:prstGeom>
        </p:spPr>
        <p:txBody>
          <a:bodyPr spcFirstLastPara="1" vert="horz" lIns="91440" tIns="45720" rIns="91440" bIns="45720" rtlCol="0" anchorCtr="0">
            <a:normAutofit/>
          </a:bodyPr>
          <a:lstStyle/>
          <a:p>
            <a:pPr marL="0" indent="0">
              <a:lnSpc>
                <a:spcPct val="90000"/>
              </a:lnSpc>
              <a:spcBef>
                <a:spcPts val="1000"/>
              </a:spcBef>
              <a:buSzPct val="80000"/>
              <a:buFont typeface="Wingdings 3" charset="2"/>
              <a:buChar char=""/>
            </a:pPr>
            <a:r>
              <a:rPr lang="en-US" b="1"/>
              <a:t>Next state generation diagram:</a:t>
            </a:r>
          </a:p>
          <a:p>
            <a:pPr marL="608965" indent="-396240">
              <a:lnSpc>
                <a:spcPct val="90000"/>
              </a:lnSpc>
              <a:spcBef>
                <a:spcPts val="1000"/>
              </a:spcBef>
              <a:buSzPct val="80000"/>
              <a:buFont typeface="Wingdings 3" charset="2"/>
              <a:buChar char=""/>
            </a:pPr>
            <a:endParaRPr lang="en-US" sz="1400"/>
          </a:p>
        </p:txBody>
      </p:sp>
      <p:pic>
        <p:nvPicPr>
          <p:cNvPr id="10" name="Picture 9">
            <a:extLst>
              <a:ext uri="{FF2B5EF4-FFF2-40B4-BE49-F238E27FC236}">
                <a16:creationId xmlns:a16="http://schemas.microsoft.com/office/drawing/2014/main" id="{8A812481-2166-7AC2-53A6-3522D9185834}"/>
              </a:ext>
            </a:extLst>
          </p:cNvPr>
          <p:cNvPicPr>
            <a:picLocks noChangeAspect="1"/>
          </p:cNvPicPr>
          <p:nvPr/>
        </p:nvPicPr>
        <p:blipFill>
          <a:blip r:embed="rId2"/>
          <a:stretch>
            <a:fillRect/>
          </a:stretch>
        </p:blipFill>
        <p:spPr>
          <a:xfrm>
            <a:off x="5522686" y="1379960"/>
            <a:ext cx="6021009" cy="4763319"/>
          </a:xfrm>
          <a:prstGeom prst="rect">
            <a:avLst/>
          </a:prstGeom>
        </p:spPr>
      </p:pic>
      <p:pic>
        <p:nvPicPr>
          <p:cNvPr id="2" name="Picture 1">
            <a:extLst>
              <a:ext uri="{FF2B5EF4-FFF2-40B4-BE49-F238E27FC236}">
                <a16:creationId xmlns:a16="http://schemas.microsoft.com/office/drawing/2014/main" id="{149638E2-E2DD-AA80-92A4-C5320613D92E}"/>
              </a:ext>
            </a:extLst>
          </p:cNvPr>
          <p:cNvPicPr>
            <a:picLocks noChangeAspect="1"/>
          </p:cNvPicPr>
          <p:nvPr/>
        </p:nvPicPr>
        <p:blipFill>
          <a:blip r:embed="rId3"/>
          <a:stretch>
            <a:fillRect/>
          </a:stretch>
        </p:blipFill>
        <p:spPr>
          <a:xfrm>
            <a:off x="648305" y="2094180"/>
            <a:ext cx="4726819" cy="3975924"/>
          </a:xfrm>
          <a:prstGeom prst="rect">
            <a:avLst/>
          </a:prstGeom>
        </p:spPr>
      </p:pic>
    </p:spTree>
    <p:extLst>
      <p:ext uri="{BB962C8B-B14F-4D97-AF65-F5344CB8AC3E}">
        <p14:creationId xmlns:p14="http://schemas.microsoft.com/office/powerpoint/2010/main" val="600608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1549</Words>
  <Application>Microsoft Office PowerPoint</Application>
  <PresentationFormat>Widescreen</PresentationFormat>
  <Paragraphs>90</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vt:lpstr>
      <vt:lpstr>Cloning Personalities : Markov and Neural network-based Approach</vt:lpstr>
      <vt:lpstr>Introduction</vt:lpstr>
      <vt:lpstr>Dataset</vt:lpstr>
      <vt:lpstr>Shakespeare’s dataset</vt:lpstr>
      <vt:lpstr>Shakespeare’s dataset analysis</vt:lpstr>
      <vt:lpstr>Markov Chains</vt:lpstr>
      <vt:lpstr>Markov Chains based implementation</vt:lpstr>
      <vt:lpstr>Markov Chains based implementation</vt:lpstr>
      <vt:lpstr>Markov implementation output</vt:lpstr>
      <vt:lpstr>Neural Approach</vt:lpstr>
      <vt:lpstr>Word Embedding based generation</vt:lpstr>
      <vt:lpstr>PowerPoint Presentation</vt:lpstr>
      <vt:lpstr>PowerPoint Presentation</vt:lpstr>
      <vt:lpstr>Character embedding based generation </vt:lpstr>
      <vt:lpstr>LSTM based approach</vt:lpstr>
      <vt:lpstr>LSTM implementation</vt:lpstr>
      <vt:lpstr>LSTM implementation output (word-embedding based)</vt:lpstr>
      <vt:lpstr>Transformer Architecture:</vt:lpstr>
      <vt:lpstr>Working of Transformer</vt:lpstr>
      <vt:lpstr>Encoder</vt:lpstr>
      <vt:lpstr>Decoder</vt:lpstr>
      <vt:lpstr>In a nutshell</vt:lpstr>
      <vt:lpstr>Fine Tuning:</vt:lpstr>
      <vt:lpstr>Fine Tuning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PROMIT HALDAR</cp:lastModifiedBy>
  <cp:revision>5</cp:revision>
  <dcterms:created xsi:type="dcterms:W3CDTF">2023-11-02T07:13:34Z</dcterms:created>
  <dcterms:modified xsi:type="dcterms:W3CDTF">2023-11-04T13:19:01Z</dcterms:modified>
</cp:coreProperties>
</file>